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9" r:id="rId4"/>
    <p:sldId id="279" r:id="rId5"/>
    <p:sldId id="260" r:id="rId6"/>
    <p:sldId id="282" r:id="rId7"/>
    <p:sldId id="271" r:id="rId8"/>
    <p:sldId id="285" r:id="rId9"/>
    <p:sldId id="269" r:id="rId10"/>
    <p:sldId id="286" r:id="rId11"/>
    <p:sldId id="261" r:id="rId12"/>
    <p:sldId id="265" r:id="rId13"/>
    <p:sldId id="288" r:id="rId14"/>
    <p:sldId id="289" r:id="rId15"/>
    <p:sldId id="267" r:id="rId16"/>
    <p:sldId id="291" r:id="rId17"/>
    <p:sldId id="290" r:id="rId18"/>
    <p:sldId id="292" r:id="rId19"/>
    <p:sldId id="307" r:id="rId20"/>
    <p:sldId id="308" r:id="rId21"/>
    <p:sldId id="309" r:id="rId22"/>
    <p:sldId id="310" r:id="rId23"/>
    <p:sldId id="311" r:id="rId24"/>
    <p:sldId id="313" r:id="rId25"/>
    <p:sldId id="315" r:id="rId26"/>
    <p:sldId id="314" r:id="rId27"/>
    <p:sldId id="287" r:id="rId28"/>
    <p:sldId id="280" r:id="rId29"/>
    <p:sldId id="278" r:id="rId30"/>
    <p:sldId id="300" r:id="rId31"/>
    <p:sldId id="276" r:id="rId32"/>
    <p:sldId id="284" r:id="rId33"/>
    <p:sldId id="277" r:id="rId34"/>
    <p:sldId id="283" r:id="rId35"/>
    <p:sldId id="294" r:id="rId36"/>
    <p:sldId id="296" r:id="rId37"/>
    <p:sldId id="297" r:id="rId38"/>
    <p:sldId id="298" r:id="rId39"/>
    <p:sldId id="302" r:id="rId40"/>
    <p:sldId id="299" r:id="rId41"/>
    <p:sldId id="304" r:id="rId42"/>
    <p:sldId id="303" r:id="rId43"/>
    <p:sldId id="305" r:id="rId44"/>
    <p:sldId id="306" r:id="rId45"/>
    <p:sldId id="316" r:id="rId46"/>
    <p:sldId id="270" r:id="rId47"/>
    <p:sldId id="274" r:id="rId48"/>
    <p:sldId id="317" r:id="rId49"/>
  </p:sldIdLst>
  <p:sldSz cx="27432000" cy="6858000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00"/>
    <a:srgbClr val="FF9900"/>
    <a:srgbClr val="FF3300"/>
    <a:srgbClr val="CCCC00"/>
    <a:srgbClr val="99CC00"/>
    <a:srgbClr val="0033CC"/>
    <a:srgbClr val="0000FF"/>
    <a:srgbClr val="CC99FF"/>
    <a:srgbClr val="949494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18" autoAdjust="0"/>
    <p:restoredTop sz="92831" autoAdjust="0"/>
  </p:normalViewPr>
  <p:slideViewPr>
    <p:cSldViewPr>
      <p:cViewPr>
        <p:scale>
          <a:sx n="75" d="100"/>
          <a:sy n="75" d="100"/>
        </p:scale>
        <p:origin x="-1620" y="10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803AD-D19A-4CF6-BBE2-BF4524F5A116}" type="doc">
      <dgm:prSet loTypeId="urn:microsoft.com/office/officeart/2005/8/layout/orgChart1" loCatId="hierarchy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F29BB42-8EA4-418D-9A83-951F9F7B1ADF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Owner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Arena Stage</a:t>
          </a:r>
        </a:p>
      </dgm:t>
    </dgm:pt>
    <dgm:pt modelId="{DD09005D-FBD3-4764-AB1B-6A81DA5871B7}" type="parTrans" cxnId="{23EDDEFF-AA16-4CB9-B653-84E916A1BE36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A54BF386-4D65-4C4C-8008-3CCF764D6E55}" type="sibTrans" cxnId="{23EDDEFF-AA16-4CB9-B653-84E916A1BE36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DE0E59F4-2A1E-4C0E-8EE8-05B5A2D8D8B9}" type="asst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Project Manager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KCM Inc.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71633676-8089-4B49-A80B-2A795F5DA451}" type="parTrans" cxnId="{A5AE871C-9215-4521-B21B-A3AE7671F502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D5EFAC55-1435-491E-8ACB-C6F10CC7E005}" type="sibTrans" cxnId="{A5AE871C-9215-4521-B21B-A3AE7671F502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0CA3927-4377-4908-9BA2-3F57FE6B5CEE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General Contractor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Clark Construction Group, LLC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3AB7E148-8A34-4CFA-8E4D-A3F784CC852C}" type="parTrans" cxnId="{19CD28C4-D8CA-431E-8E61-EE4A945E474A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DA48DBB0-C2A1-42EA-A6E3-CD8ED8F08B2A}" type="sibTrans" cxnId="{19CD28C4-D8CA-431E-8E61-EE4A945E474A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98730B6-8A24-4B03-87E0-DA82D9D0457F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Architect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Bing Thom Architects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148FFBDD-C3CE-4E77-BF29-1A878B37679A}" type="parTrans" cxnId="{AC7B9E43-B5A7-4F0F-B181-D1DF949649F0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2DD1A743-BF23-41FD-8FF4-84666E35154D}" type="sibTrans" cxnId="{AC7B9E43-B5A7-4F0F-B181-D1DF949649F0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7794817A-905A-4D9F-8DAF-9725F6034262}">
      <dgm:prSet custT="1"/>
      <dgm:spPr/>
      <dgm:t>
        <a:bodyPr/>
        <a:lstStyle/>
        <a:p>
          <a:pPr algn="ctr"/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Engineers</a:t>
          </a:r>
        </a:p>
        <a:p>
          <a:pPr algn="l"/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Structural: Fast +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Epp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Electrical: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Stantec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Consulting Ltd.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Mechanical: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Yoneda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&amp; Associates</a:t>
          </a:r>
        </a:p>
      </dgm:t>
    </dgm:pt>
    <dgm:pt modelId="{1C503FF2-B561-440A-81D6-E8A4E657D081}" type="parTrans" cxnId="{C4818C99-45F0-429E-B6DD-A62A1499FB38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D7B0662-DE0A-4D99-9090-B63FBCBF2437}" type="sibTrans" cxnId="{C4818C99-45F0-429E-B6DD-A62A1499FB38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22205BB2-695A-43F6-A72E-50D2F7876B86}">
      <dgm:prSet custT="1"/>
      <dgm:spPr/>
      <dgm:t>
        <a:bodyPr/>
        <a:lstStyle/>
        <a:p>
          <a:pPr algn="ctr"/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Subcontractors</a:t>
          </a:r>
        </a:p>
        <a:p>
          <a:pPr algn="l"/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Steel: Banker Steel Company, LLC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Concrete: Clark Concrete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Electrical: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Truland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Systems Corp.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Mechanical: Southland Industries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4A041671-7D6A-43EE-BA4B-73E883439D72}" type="parTrans" cxnId="{27D1D137-85C5-4188-99EC-BA7A43A35CC9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B7A4220-8ABE-4A69-B4DD-A3E935A553F1}" type="sibTrans" cxnId="{27D1D137-85C5-4188-99EC-BA7A43A35CC9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010D9C69-0DC9-4B81-9C44-9AB321479778}" type="pres">
      <dgm:prSet presAssocID="{9E9803AD-D19A-4CF6-BBE2-BF4524F5A1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3A16C9-FA08-4624-B6C0-29A199062198}" type="pres">
      <dgm:prSet presAssocID="{CF29BB42-8EA4-418D-9A83-951F9F7B1ADF}" presName="hierRoot1" presStyleCnt="0">
        <dgm:presLayoutVars>
          <dgm:hierBranch val="init"/>
        </dgm:presLayoutVars>
      </dgm:prSet>
      <dgm:spPr/>
    </dgm:pt>
    <dgm:pt modelId="{0BB803F6-5555-4B6A-A9B8-0E5A4C7C4F81}" type="pres">
      <dgm:prSet presAssocID="{CF29BB42-8EA4-418D-9A83-951F9F7B1ADF}" presName="rootComposite1" presStyleCnt="0"/>
      <dgm:spPr/>
    </dgm:pt>
    <dgm:pt modelId="{1701FF8C-DE02-433C-9083-54E78A392A11}" type="pres">
      <dgm:prSet presAssocID="{CF29BB42-8EA4-418D-9A83-951F9F7B1ADF}" presName="rootText1" presStyleLbl="node0" presStyleIdx="0" presStyleCnt="1" custScaleY="57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851EF-EEC6-4FB9-8FC4-4CE79E60B99A}" type="pres">
      <dgm:prSet presAssocID="{CF29BB42-8EA4-418D-9A83-951F9F7B1A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D3A34C-6333-4F41-BD7A-98CC07E2C761}" type="pres">
      <dgm:prSet presAssocID="{CF29BB42-8EA4-418D-9A83-951F9F7B1ADF}" presName="hierChild2" presStyleCnt="0"/>
      <dgm:spPr/>
    </dgm:pt>
    <dgm:pt modelId="{118AFCBD-C575-43A0-9A23-7ED44FF819E5}" type="pres">
      <dgm:prSet presAssocID="{3AB7E148-8A34-4CFA-8E4D-A3F784CC852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94BF8C4-752E-470F-A7FE-719F45DFE5BB}" type="pres">
      <dgm:prSet presAssocID="{60CA3927-4377-4908-9BA2-3F57FE6B5CEE}" presName="hierRoot2" presStyleCnt="0">
        <dgm:presLayoutVars>
          <dgm:hierBranch val="init"/>
        </dgm:presLayoutVars>
      </dgm:prSet>
      <dgm:spPr/>
    </dgm:pt>
    <dgm:pt modelId="{05510A03-1B13-410E-9133-13DB20B61B75}" type="pres">
      <dgm:prSet presAssocID="{60CA3927-4377-4908-9BA2-3F57FE6B5CEE}" presName="rootComposite" presStyleCnt="0"/>
      <dgm:spPr/>
    </dgm:pt>
    <dgm:pt modelId="{73B9F50D-3718-4CA6-8993-89EA1F700F38}" type="pres">
      <dgm:prSet presAssocID="{60CA3927-4377-4908-9BA2-3F57FE6B5CEE}" presName="rootText" presStyleLbl="node2" presStyleIdx="0" presStyleCnt="2" custScaleX="149402" custScaleY="66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4B452-FD22-4CF7-9193-4B31B4BB92F2}" type="pres">
      <dgm:prSet presAssocID="{60CA3927-4377-4908-9BA2-3F57FE6B5CEE}" presName="rootConnector" presStyleLbl="node2" presStyleIdx="0" presStyleCnt="2"/>
      <dgm:spPr/>
      <dgm:t>
        <a:bodyPr/>
        <a:lstStyle/>
        <a:p>
          <a:endParaRPr lang="en-US"/>
        </a:p>
      </dgm:t>
    </dgm:pt>
    <dgm:pt modelId="{F3D6CA18-E584-43FA-8B31-3E1EB19D4A25}" type="pres">
      <dgm:prSet presAssocID="{60CA3927-4377-4908-9BA2-3F57FE6B5CEE}" presName="hierChild4" presStyleCnt="0"/>
      <dgm:spPr/>
    </dgm:pt>
    <dgm:pt modelId="{B37DA4D9-16E4-446F-B08C-8BD1CBF93607}" type="pres">
      <dgm:prSet presAssocID="{4A041671-7D6A-43EE-BA4B-73E883439D72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CD2F0B4-2714-4ECB-B6FC-2BE410FF3D40}" type="pres">
      <dgm:prSet presAssocID="{22205BB2-695A-43F6-A72E-50D2F7876B86}" presName="hierRoot2" presStyleCnt="0">
        <dgm:presLayoutVars>
          <dgm:hierBranch val="init"/>
        </dgm:presLayoutVars>
      </dgm:prSet>
      <dgm:spPr/>
    </dgm:pt>
    <dgm:pt modelId="{8DB3EDA6-E5B5-4019-8F2F-3B8157CD4DAD}" type="pres">
      <dgm:prSet presAssocID="{22205BB2-695A-43F6-A72E-50D2F7876B86}" presName="rootComposite" presStyleCnt="0"/>
      <dgm:spPr/>
    </dgm:pt>
    <dgm:pt modelId="{7C8ADB08-D68A-4C60-BB25-252798187891}" type="pres">
      <dgm:prSet presAssocID="{22205BB2-695A-43F6-A72E-50D2F7876B86}" presName="rootText" presStyleLbl="node3" presStyleIdx="0" presStyleCnt="2" custScaleX="181562" custScaleY="123982" custLinFactNeighborY="-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D3E4DD-F0C2-4D2D-AF4B-3CE979343A1E}" type="pres">
      <dgm:prSet presAssocID="{22205BB2-695A-43F6-A72E-50D2F7876B86}" presName="rootConnector" presStyleLbl="node3" presStyleIdx="0" presStyleCnt="2"/>
      <dgm:spPr/>
      <dgm:t>
        <a:bodyPr/>
        <a:lstStyle/>
        <a:p>
          <a:endParaRPr lang="en-US"/>
        </a:p>
      </dgm:t>
    </dgm:pt>
    <dgm:pt modelId="{BAEF77B1-AD7D-4D57-B246-87ABE54FDAFA}" type="pres">
      <dgm:prSet presAssocID="{22205BB2-695A-43F6-A72E-50D2F7876B86}" presName="hierChild4" presStyleCnt="0"/>
      <dgm:spPr/>
    </dgm:pt>
    <dgm:pt modelId="{CA3CDC93-C7E4-49AE-912D-86490F4850F0}" type="pres">
      <dgm:prSet presAssocID="{22205BB2-695A-43F6-A72E-50D2F7876B86}" presName="hierChild5" presStyleCnt="0"/>
      <dgm:spPr/>
    </dgm:pt>
    <dgm:pt modelId="{AAFCAE9B-A5CE-4DB5-B231-8F3EFA7E2900}" type="pres">
      <dgm:prSet presAssocID="{60CA3927-4377-4908-9BA2-3F57FE6B5CEE}" presName="hierChild5" presStyleCnt="0"/>
      <dgm:spPr/>
    </dgm:pt>
    <dgm:pt modelId="{EC00D6F7-33F8-4E65-8A86-D1C47DF06788}" type="pres">
      <dgm:prSet presAssocID="{148FFBDD-C3CE-4E77-BF29-1A878B37679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FE00D30-43E2-4359-B5B3-D423EABC46FA}" type="pres">
      <dgm:prSet presAssocID="{698730B6-8A24-4B03-87E0-DA82D9D0457F}" presName="hierRoot2" presStyleCnt="0">
        <dgm:presLayoutVars>
          <dgm:hierBranch val="init"/>
        </dgm:presLayoutVars>
      </dgm:prSet>
      <dgm:spPr/>
    </dgm:pt>
    <dgm:pt modelId="{52A904A9-E9E7-48C3-8C86-B7E0F217AABE}" type="pres">
      <dgm:prSet presAssocID="{698730B6-8A24-4B03-87E0-DA82D9D0457F}" presName="rootComposite" presStyleCnt="0"/>
      <dgm:spPr/>
    </dgm:pt>
    <dgm:pt modelId="{544D40EF-C00B-4244-94F6-6DC0B97F1B01}" type="pres">
      <dgm:prSet presAssocID="{698730B6-8A24-4B03-87E0-DA82D9D0457F}" presName="rootText" presStyleLbl="node2" presStyleIdx="1" presStyleCnt="2" custScaleX="110568" custScaleY="6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DDF27-B9D7-4741-BE86-7C9B9AA18A10}" type="pres">
      <dgm:prSet presAssocID="{698730B6-8A24-4B03-87E0-DA82D9D0457F}" presName="rootConnector" presStyleLbl="node2" presStyleIdx="1" presStyleCnt="2"/>
      <dgm:spPr/>
      <dgm:t>
        <a:bodyPr/>
        <a:lstStyle/>
        <a:p>
          <a:endParaRPr lang="en-US"/>
        </a:p>
      </dgm:t>
    </dgm:pt>
    <dgm:pt modelId="{1907C540-FF96-4155-86DF-4A789914111C}" type="pres">
      <dgm:prSet presAssocID="{698730B6-8A24-4B03-87E0-DA82D9D0457F}" presName="hierChild4" presStyleCnt="0"/>
      <dgm:spPr/>
    </dgm:pt>
    <dgm:pt modelId="{A92A7B8F-4DC0-4EA7-AE8E-4151B7A509A8}" type="pres">
      <dgm:prSet presAssocID="{1C503FF2-B561-440A-81D6-E8A4E657D08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3759ED4-EABA-4C3D-A732-80ADBCBB98C1}" type="pres">
      <dgm:prSet presAssocID="{7794817A-905A-4D9F-8DAF-9725F6034262}" presName="hierRoot2" presStyleCnt="0">
        <dgm:presLayoutVars>
          <dgm:hierBranch val="init"/>
        </dgm:presLayoutVars>
      </dgm:prSet>
      <dgm:spPr/>
    </dgm:pt>
    <dgm:pt modelId="{FD8D8399-A61D-44F3-8EA1-A722449D6F0B}" type="pres">
      <dgm:prSet presAssocID="{7794817A-905A-4D9F-8DAF-9725F6034262}" presName="rootComposite" presStyleCnt="0"/>
      <dgm:spPr/>
    </dgm:pt>
    <dgm:pt modelId="{E459A352-0A83-43F1-8D78-77D4D0E17730}" type="pres">
      <dgm:prSet presAssocID="{7794817A-905A-4D9F-8DAF-9725F6034262}" presName="rootText" presStyleLbl="node3" presStyleIdx="1" presStyleCnt="2" custScaleX="170227" custScaleY="123097" custLinFactNeighborY="6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348B9-B420-4777-AE80-36DA4DECCB5E}" type="pres">
      <dgm:prSet presAssocID="{7794817A-905A-4D9F-8DAF-9725F6034262}" presName="rootConnector" presStyleLbl="node3" presStyleIdx="1" presStyleCnt="2"/>
      <dgm:spPr/>
      <dgm:t>
        <a:bodyPr/>
        <a:lstStyle/>
        <a:p>
          <a:endParaRPr lang="en-US"/>
        </a:p>
      </dgm:t>
    </dgm:pt>
    <dgm:pt modelId="{782F292D-8620-4279-9D74-7F12EB82007B}" type="pres">
      <dgm:prSet presAssocID="{7794817A-905A-4D9F-8DAF-9725F6034262}" presName="hierChild4" presStyleCnt="0"/>
      <dgm:spPr/>
    </dgm:pt>
    <dgm:pt modelId="{69ED0916-1E98-4DF5-BA73-B3DCAEFCECD6}" type="pres">
      <dgm:prSet presAssocID="{7794817A-905A-4D9F-8DAF-9725F6034262}" presName="hierChild5" presStyleCnt="0"/>
      <dgm:spPr/>
    </dgm:pt>
    <dgm:pt modelId="{4140EC44-F2E9-480C-8576-303472437D4A}" type="pres">
      <dgm:prSet presAssocID="{698730B6-8A24-4B03-87E0-DA82D9D0457F}" presName="hierChild5" presStyleCnt="0"/>
      <dgm:spPr/>
    </dgm:pt>
    <dgm:pt modelId="{42E8AD49-62D7-4544-BDFC-5A720FC84E9E}" type="pres">
      <dgm:prSet presAssocID="{CF29BB42-8EA4-418D-9A83-951F9F7B1ADF}" presName="hierChild3" presStyleCnt="0"/>
      <dgm:spPr/>
    </dgm:pt>
    <dgm:pt modelId="{BEBA5029-F247-4894-8E79-344E3CD0ED69}" type="pres">
      <dgm:prSet presAssocID="{71633676-8089-4B49-A80B-2A795F5DA451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A0796266-348F-44D9-B81B-9ECFF601BB1F}" type="pres">
      <dgm:prSet presAssocID="{DE0E59F4-2A1E-4C0E-8EE8-05B5A2D8D8B9}" presName="hierRoot3" presStyleCnt="0">
        <dgm:presLayoutVars>
          <dgm:hierBranch val="init"/>
        </dgm:presLayoutVars>
      </dgm:prSet>
      <dgm:spPr/>
    </dgm:pt>
    <dgm:pt modelId="{54EF3361-4A72-429A-9273-A6F876D83748}" type="pres">
      <dgm:prSet presAssocID="{DE0E59F4-2A1E-4C0E-8EE8-05B5A2D8D8B9}" presName="rootComposite3" presStyleCnt="0"/>
      <dgm:spPr/>
    </dgm:pt>
    <dgm:pt modelId="{4FD1D12F-E20C-4DDA-A8C3-59803C744FB2}" type="pres">
      <dgm:prSet presAssocID="{DE0E59F4-2A1E-4C0E-8EE8-05B5A2D8D8B9}" presName="rootText3" presStyleLbl="asst1" presStyleIdx="0" presStyleCnt="1" custScaleY="62416" custLinFactNeighborX="6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FB2BB-CC09-4D65-9B42-9A4EDB89BFDE}" type="pres">
      <dgm:prSet presAssocID="{DE0E59F4-2A1E-4C0E-8EE8-05B5A2D8D8B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3A70D87-7C0C-4D32-B9C2-7F13100423F4}" type="pres">
      <dgm:prSet presAssocID="{DE0E59F4-2A1E-4C0E-8EE8-05B5A2D8D8B9}" presName="hierChild6" presStyleCnt="0"/>
      <dgm:spPr/>
    </dgm:pt>
    <dgm:pt modelId="{170BD243-347B-42AC-8824-7FA9D89F18CB}" type="pres">
      <dgm:prSet presAssocID="{DE0E59F4-2A1E-4C0E-8EE8-05B5A2D8D8B9}" presName="hierChild7" presStyleCnt="0"/>
      <dgm:spPr/>
    </dgm:pt>
  </dgm:ptLst>
  <dgm:cxnLst>
    <dgm:cxn modelId="{36FAC6AD-D669-4A2B-B528-ECE92FA7EE91}" type="presOf" srcId="{698730B6-8A24-4B03-87E0-DA82D9D0457F}" destId="{DD5DDF27-B9D7-4741-BE86-7C9B9AA18A10}" srcOrd="1" destOrd="0" presId="urn:microsoft.com/office/officeart/2005/8/layout/orgChart1"/>
    <dgm:cxn modelId="{9846FE0A-2891-4FA9-9A3E-B45704E3B007}" type="presOf" srcId="{60CA3927-4377-4908-9BA2-3F57FE6B5CEE}" destId="{B704B452-FD22-4CF7-9193-4B31B4BB92F2}" srcOrd="1" destOrd="0" presId="urn:microsoft.com/office/officeart/2005/8/layout/orgChart1"/>
    <dgm:cxn modelId="{A8EFBC14-ED95-4A61-9416-2774A6BFF843}" type="presOf" srcId="{1C503FF2-B561-440A-81D6-E8A4E657D081}" destId="{A92A7B8F-4DC0-4EA7-AE8E-4151B7A509A8}" srcOrd="0" destOrd="0" presId="urn:microsoft.com/office/officeart/2005/8/layout/orgChart1"/>
    <dgm:cxn modelId="{2BADEC9F-B839-4F03-A136-1BAB93B2236C}" type="presOf" srcId="{60CA3927-4377-4908-9BA2-3F57FE6B5CEE}" destId="{73B9F50D-3718-4CA6-8993-89EA1F700F38}" srcOrd="0" destOrd="0" presId="urn:microsoft.com/office/officeart/2005/8/layout/orgChart1"/>
    <dgm:cxn modelId="{23EDDEFF-AA16-4CB9-B653-84E916A1BE36}" srcId="{9E9803AD-D19A-4CF6-BBE2-BF4524F5A116}" destId="{CF29BB42-8EA4-418D-9A83-951F9F7B1ADF}" srcOrd="0" destOrd="0" parTransId="{DD09005D-FBD3-4764-AB1B-6A81DA5871B7}" sibTransId="{A54BF386-4D65-4C4C-8008-3CCF764D6E55}"/>
    <dgm:cxn modelId="{1EA6E812-D211-499F-9262-540F50AE7D1F}" type="presOf" srcId="{148FFBDD-C3CE-4E77-BF29-1A878B37679A}" destId="{EC00D6F7-33F8-4E65-8A86-D1C47DF06788}" srcOrd="0" destOrd="0" presId="urn:microsoft.com/office/officeart/2005/8/layout/orgChart1"/>
    <dgm:cxn modelId="{4D144E57-581F-4EC3-8AC1-20F681FB4022}" type="presOf" srcId="{22205BB2-695A-43F6-A72E-50D2F7876B86}" destId="{F3D3E4DD-F0C2-4D2D-AF4B-3CE979343A1E}" srcOrd="1" destOrd="0" presId="urn:microsoft.com/office/officeart/2005/8/layout/orgChart1"/>
    <dgm:cxn modelId="{C9675A0B-C107-4A70-8D5E-94AD7343467A}" type="presOf" srcId="{7794817A-905A-4D9F-8DAF-9725F6034262}" destId="{E459A352-0A83-43F1-8D78-77D4D0E17730}" srcOrd="0" destOrd="0" presId="urn:microsoft.com/office/officeart/2005/8/layout/orgChart1"/>
    <dgm:cxn modelId="{4FD53AD8-5794-435C-850C-694A57B8284B}" type="presOf" srcId="{22205BB2-695A-43F6-A72E-50D2F7876B86}" destId="{7C8ADB08-D68A-4C60-BB25-252798187891}" srcOrd="0" destOrd="0" presId="urn:microsoft.com/office/officeart/2005/8/layout/orgChart1"/>
    <dgm:cxn modelId="{2AB398C6-29F9-410C-90C4-0FDB6096C651}" type="presOf" srcId="{CF29BB42-8EA4-418D-9A83-951F9F7B1ADF}" destId="{6FD851EF-EEC6-4FB9-8FC4-4CE79E60B99A}" srcOrd="1" destOrd="0" presId="urn:microsoft.com/office/officeart/2005/8/layout/orgChart1"/>
    <dgm:cxn modelId="{7BDEAC07-0E5B-4B5F-BAE5-520540E1EF28}" type="presOf" srcId="{698730B6-8A24-4B03-87E0-DA82D9D0457F}" destId="{544D40EF-C00B-4244-94F6-6DC0B97F1B01}" srcOrd="0" destOrd="0" presId="urn:microsoft.com/office/officeart/2005/8/layout/orgChart1"/>
    <dgm:cxn modelId="{D10C76BC-1D94-4C1B-A882-331A62B261B2}" type="presOf" srcId="{CF29BB42-8EA4-418D-9A83-951F9F7B1ADF}" destId="{1701FF8C-DE02-433C-9083-54E78A392A11}" srcOrd="0" destOrd="0" presId="urn:microsoft.com/office/officeart/2005/8/layout/orgChart1"/>
    <dgm:cxn modelId="{19CD28C4-D8CA-431E-8E61-EE4A945E474A}" srcId="{CF29BB42-8EA4-418D-9A83-951F9F7B1ADF}" destId="{60CA3927-4377-4908-9BA2-3F57FE6B5CEE}" srcOrd="1" destOrd="0" parTransId="{3AB7E148-8A34-4CFA-8E4D-A3F784CC852C}" sibTransId="{DA48DBB0-C2A1-42EA-A6E3-CD8ED8F08B2A}"/>
    <dgm:cxn modelId="{F725C904-87E4-4D43-918C-D4FCD0F47350}" type="presOf" srcId="{DE0E59F4-2A1E-4C0E-8EE8-05B5A2D8D8B9}" destId="{22EFB2BB-CC09-4D65-9B42-9A4EDB89BFDE}" srcOrd="1" destOrd="0" presId="urn:microsoft.com/office/officeart/2005/8/layout/orgChart1"/>
    <dgm:cxn modelId="{9D100811-393A-4D3F-9CC0-223E26CD3B67}" type="presOf" srcId="{71633676-8089-4B49-A80B-2A795F5DA451}" destId="{BEBA5029-F247-4894-8E79-344E3CD0ED69}" srcOrd="0" destOrd="0" presId="urn:microsoft.com/office/officeart/2005/8/layout/orgChart1"/>
    <dgm:cxn modelId="{AC7B9E43-B5A7-4F0F-B181-D1DF949649F0}" srcId="{CF29BB42-8EA4-418D-9A83-951F9F7B1ADF}" destId="{698730B6-8A24-4B03-87E0-DA82D9D0457F}" srcOrd="2" destOrd="0" parTransId="{148FFBDD-C3CE-4E77-BF29-1A878B37679A}" sibTransId="{2DD1A743-BF23-41FD-8FF4-84666E35154D}"/>
    <dgm:cxn modelId="{20F360DA-91D8-4700-9A8F-3B8453191119}" type="presOf" srcId="{DE0E59F4-2A1E-4C0E-8EE8-05B5A2D8D8B9}" destId="{4FD1D12F-E20C-4DDA-A8C3-59803C744FB2}" srcOrd="0" destOrd="0" presId="urn:microsoft.com/office/officeart/2005/8/layout/orgChart1"/>
    <dgm:cxn modelId="{A5AE871C-9215-4521-B21B-A3AE7671F502}" srcId="{CF29BB42-8EA4-418D-9A83-951F9F7B1ADF}" destId="{DE0E59F4-2A1E-4C0E-8EE8-05B5A2D8D8B9}" srcOrd="0" destOrd="0" parTransId="{71633676-8089-4B49-A80B-2A795F5DA451}" sibTransId="{D5EFAC55-1435-491E-8ACB-C6F10CC7E005}"/>
    <dgm:cxn modelId="{7F9869C6-B101-479C-ADF7-9873043D0707}" type="presOf" srcId="{7794817A-905A-4D9F-8DAF-9725F6034262}" destId="{BD9348B9-B420-4777-AE80-36DA4DECCB5E}" srcOrd="1" destOrd="0" presId="urn:microsoft.com/office/officeart/2005/8/layout/orgChart1"/>
    <dgm:cxn modelId="{E6D2257B-F2A6-4E7C-9829-0EB303ABE7E6}" type="presOf" srcId="{9E9803AD-D19A-4CF6-BBE2-BF4524F5A116}" destId="{010D9C69-0DC9-4B81-9C44-9AB321479778}" srcOrd="0" destOrd="0" presId="urn:microsoft.com/office/officeart/2005/8/layout/orgChart1"/>
    <dgm:cxn modelId="{50A5A5A6-54F7-4145-AE09-68972DFC0798}" type="presOf" srcId="{3AB7E148-8A34-4CFA-8E4D-A3F784CC852C}" destId="{118AFCBD-C575-43A0-9A23-7ED44FF819E5}" srcOrd="0" destOrd="0" presId="urn:microsoft.com/office/officeart/2005/8/layout/orgChart1"/>
    <dgm:cxn modelId="{27D1D137-85C5-4188-99EC-BA7A43A35CC9}" srcId="{60CA3927-4377-4908-9BA2-3F57FE6B5CEE}" destId="{22205BB2-695A-43F6-A72E-50D2F7876B86}" srcOrd="0" destOrd="0" parTransId="{4A041671-7D6A-43EE-BA4B-73E883439D72}" sibTransId="{6B7A4220-8ABE-4A69-B4DD-A3E935A553F1}"/>
    <dgm:cxn modelId="{C4818C99-45F0-429E-B6DD-A62A1499FB38}" srcId="{698730B6-8A24-4B03-87E0-DA82D9D0457F}" destId="{7794817A-905A-4D9F-8DAF-9725F6034262}" srcOrd="0" destOrd="0" parTransId="{1C503FF2-B561-440A-81D6-E8A4E657D081}" sibTransId="{6D7B0662-DE0A-4D99-9090-B63FBCBF2437}"/>
    <dgm:cxn modelId="{63BB8426-A102-45AA-A478-8D376847E008}" type="presOf" srcId="{4A041671-7D6A-43EE-BA4B-73E883439D72}" destId="{B37DA4D9-16E4-446F-B08C-8BD1CBF93607}" srcOrd="0" destOrd="0" presId="urn:microsoft.com/office/officeart/2005/8/layout/orgChart1"/>
    <dgm:cxn modelId="{5C55D436-6FE4-44D4-880C-20105BB8EE20}" type="presParOf" srcId="{010D9C69-0DC9-4B81-9C44-9AB321479778}" destId="{B53A16C9-FA08-4624-B6C0-29A199062198}" srcOrd="0" destOrd="0" presId="urn:microsoft.com/office/officeart/2005/8/layout/orgChart1"/>
    <dgm:cxn modelId="{A9C6F52F-8020-488E-BD74-D6878DA34F28}" type="presParOf" srcId="{B53A16C9-FA08-4624-B6C0-29A199062198}" destId="{0BB803F6-5555-4B6A-A9B8-0E5A4C7C4F81}" srcOrd="0" destOrd="0" presId="urn:microsoft.com/office/officeart/2005/8/layout/orgChart1"/>
    <dgm:cxn modelId="{B7BCAC77-9AF1-4FEE-BC16-C11331C9DDAB}" type="presParOf" srcId="{0BB803F6-5555-4B6A-A9B8-0E5A4C7C4F81}" destId="{1701FF8C-DE02-433C-9083-54E78A392A11}" srcOrd="0" destOrd="0" presId="urn:microsoft.com/office/officeart/2005/8/layout/orgChart1"/>
    <dgm:cxn modelId="{E4C6DBC2-7749-4B38-A02F-B86740F6533F}" type="presParOf" srcId="{0BB803F6-5555-4B6A-A9B8-0E5A4C7C4F81}" destId="{6FD851EF-EEC6-4FB9-8FC4-4CE79E60B99A}" srcOrd="1" destOrd="0" presId="urn:microsoft.com/office/officeart/2005/8/layout/orgChart1"/>
    <dgm:cxn modelId="{C289FF7A-FBD3-4B7D-916C-760BF44B359B}" type="presParOf" srcId="{B53A16C9-FA08-4624-B6C0-29A199062198}" destId="{1CD3A34C-6333-4F41-BD7A-98CC07E2C761}" srcOrd="1" destOrd="0" presId="urn:microsoft.com/office/officeart/2005/8/layout/orgChart1"/>
    <dgm:cxn modelId="{1992285A-5437-4DE7-B121-65EE1D8E588A}" type="presParOf" srcId="{1CD3A34C-6333-4F41-BD7A-98CC07E2C761}" destId="{118AFCBD-C575-43A0-9A23-7ED44FF819E5}" srcOrd="0" destOrd="0" presId="urn:microsoft.com/office/officeart/2005/8/layout/orgChart1"/>
    <dgm:cxn modelId="{292726C8-FC0F-438B-9DE6-5479F2A54A02}" type="presParOf" srcId="{1CD3A34C-6333-4F41-BD7A-98CC07E2C761}" destId="{494BF8C4-752E-470F-A7FE-719F45DFE5BB}" srcOrd="1" destOrd="0" presId="urn:microsoft.com/office/officeart/2005/8/layout/orgChart1"/>
    <dgm:cxn modelId="{CF0BC7EF-1956-44F5-9BC0-95233B96DB73}" type="presParOf" srcId="{494BF8C4-752E-470F-A7FE-719F45DFE5BB}" destId="{05510A03-1B13-410E-9133-13DB20B61B75}" srcOrd="0" destOrd="0" presId="urn:microsoft.com/office/officeart/2005/8/layout/orgChart1"/>
    <dgm:cxn modelId="{F642D18A-536F-449A-B070-82B46ACEB296}" type="presParOf" srcId="{05510A03-1B13-410E-9133-13DB20B61B75}" destId="{73B9F50D-3718-4CA6-8993-89EA1F700F38}" srcOrd="0" destOrd="0" presId="urn:microsoft.com/office/officeart/2005/8/layout/orgChart1"/>
    <dgm:cxn modelId="{312F8FCC-0FFD-402B-B253-FEEE0B64A7B2}" type="presParOf" srcId="{05510A03-1B13-410E-9133-13DB20B61B75}" destId="{B704B452-FD22-4CF7-9193-4B31B4BB92F2}" srcOrd="1" destOrd="0" presId="urn:microsoft.com/office/officeart/2005/8/layout/orgChart1"/>
    <dgm:cxn modelId="{792AC52E-A2DF-4235-95EA-90A08237101C}" type="presParOf" srcId="{494BF8C4-752E-470F-A7FE-719F45DFE5BB}" destId="{F3D6CA18-E584-43FA-8B31-3E1EB19D4A25}" srcOrd="1" destOrd="0" presId="urn:microsoft.com/office/officeart/2005/8/layout/orgChart1"/>
    <dgm:cxn modelId="{7D68DC87-04F9-4C3B-BC8F-358D4043F6FA}" type="presParOf" srcId="{F3D6CA18-E584-43FA-8B31-3E1EB19D4A25}" destId="{B37DA4D9-16E4-446F-B08C-8BD1CBF93607}" srcOrd="0" destOrd="0" presId="urn:microsoft.com/office/officeart/2005/8/layout/orgChart1"/>
    <dgm:cxn modelId="{0BA769FD-035A-4578-A7C9-C474C2CAAE3C}" type="presParOf" srcId="{F3D6CA18-E584-43FA-8B31-3E1EB19D4A25}" destId="{BCD2F0B4-2714-4ECB-B6FC-2BE410FF3D40}" srcOrd="1" destOrd="0" presId="urn:microsoft.com/office/officeart/2005/8/layout/orgChart1"/>
    <dgm:cxn modelId="{E595AAFF-FE82-4C56-A99A-33677858EDC5}" type="presParOf" srcId="{BCD2F0B4-2714-4ECB-B6FC-2BE410FF3D40}" destId="{8DB3EDA6-E5B5-4019-8F2F-3B8157CD4DAD}" srcOrd="0" destOrd="0" presId="urn:microsoft.com/office/officeart/2005/8/layout/orgChart1"/>
    <dgm:cxn modelId="{168DA46C-8B99-47AA-999F-93AB5CC9A488}" type="presParOf" srcId="{8DB3EDA6-E5B5-4019-8F2F-3B8157CD4DAD}" destId="{7C8ADB08-D68A-4C60-BB25-252798187891}" srcOrd="0" destOrd="0" presId="urn:microsoft.com/office/officeart/2005/8/layout/orgChart1"/>
    <dgm:cxn modelId="{AD13D9F4-2DE3-4577-B43A-12F18FA3A9B7}" type="presParOf" srcId="{8DB3EDA6-E5B5-4019-8F2F-3B8157CD4DAD}" destId="{F3D3E4DD-F0C2-4D2D-AF4B-3CE979343A1E}" srcOrd="1" destOrd="0" presId="urn:microsoft.com/office/officeart/2005/8/layout/orgChart1"/>
    <dgm:cxn modelId="{1B941E35-0576-4A4C-AC10-EC5A2D2D90D8}" type="presParOf" srcId="{BCD2F0B4-2714-4ECB-B6FC-2BE410FF3D40}" destId="{BAEF77B1-AD7D-4D57-B246-87ABE54FDAFA}" srcOrd="1" destOrd="0" presId="urn:microsoft.com/office/officeart/2005/8/layout/orgChart1"/>
    <dgm:cxn modelId="{03748272-8FCF-4666-801B-C481A07F6563}" type="presParOf" srcId="{BCD2F0B4-2714-4ECB-B6FC-2BE410FF3D40}" destId="{CA3CDC93-C7E4-49AE-912D-86490F4850F0}" srcOrd="2" destOrd="0" presId="urn:microsoft.com/office/officeart/2005/8/layout/orgChart1"/>
    <dgm:cxn modelId="{67B60D13-E71B-4C74-ABD6-C2CF0B77AC52}" type="presParOf" srcId="{494BF8C4-752E-470F-A7FE-719F45DFE5BB}" destId="{AAFCAE9B-A5CE-4DB5-B231-8F3EFA7E2900}" srcOrd="2" destOrd="0" presId="urn:microsoft.com/office/officeart/2005/8/layout/orgChart1"/>
    <dgm:cxn modelId="{E55F9A3E-6CFC-441C-B321-67D2541306FE}" type="presParOf" srcId="{1CD3A34C-6333-4F41-BD7A-98CC07E2C761}" destId="{EC00D6F7-33F8-4E65-8A86-D1C47DF06788}" srcOrd="2" destOrd="0" presId="urn:microsoft.com/office/officeart/2005/8/layout/orgChart1"/>
    <dgm:cxn modelId="{6116D477-6D06-4216-ABC4-C1BEF4733E0A}" type="presParOf" srcId="{1CD3A34C-6333-4F41-BD7A-98CC07E2C761}" destId="{8FE00D30-43E2-4359-B5B3-D423EABC46FA}" srcOrd="3" destOrd="0" presId="urn:microsoft.com/office/officeart/2005/8/layout/orgChart1"/>
    <dgm:cxn modelId="{CC295AEC-513D-4C0C-A7CA-FF71F7A4C8CD}" type="presParOf" srcId="{8FE00D30-43E2-4359-B5B3-D423EABC46FA}" destId="{52A904A9-E9E7-48C3-8C86-B7E0F217AABE}" srcOrd="0" destOrd="0" presId="urn:microsoft.com/office/officeart/2005/8/layout/orgChart1"/>
    <dgm:cxn modelId="{064F5AB9-DFDE-4F6E-90B2-2EC6A79D621F}" type="presParOf" srcId="{52A904A9-E9E7-48C3-8C86-B7E0F217AABE}" destId="{544D40EF-C00B-4244-94F6-6DC0B97F1B01}" srcOrd="0" destOrd="0" presId="urn:microsoft.com/office/officeart/2005/8/layout/orgChart1"/>
    <dgm:cxn modelId="{F1203283-0441-4734-89F6-EBC3CA22512B}" type="presParOf" srcId="{52A904A9-E9E7-48C3-8C86-B7E0F217AABE}" destId="{DD5DDF27-B9D7-4741-BE86-7C9B9AA18A10}" srcOrd="1" destOrd="0" presId="urn:microsoft.com/office/officeart/2005/8/layout/orgChart1"/>
    <dgm:cxn modelId="{429DF65E-33B0-4F0A-9C1B-86AD041AA1C4}" type="presParOf" srcId="{8FE00D30-43E2-4359-B5B3-D423EABC46FA}" destId="{1907C540-FF96-4155-86DF-4A789914111C}" srcOrd="1" destOrd="0" presId="urn:microsoft.com/office/officeart/2005/8/layout/orgChart1"/>
    <dgm:cxn modelId="{EC9779E3-6B3E-4AE0-A6A1-EBD582C22533}" type="presParOf" srcId="{1907C540-FF96-4155-86DF-4A789914111C}" destId="{A92A7B8F-4DC0-4EA7-AE8E-4151B7A509A8}" srcOrd="0" destOrd="0" presId="urn:microsoft.com/office/officeart/2005/8/layout/orgChart1"/>
    <dgm:cxn modelId="{92E1114B-E0AC-45BD-8D91-FA431FB69A1B}" type="presParOf" srcId="{1907C540-FF96-4155-86DF-4A789914111C}" destId="{C3759ED4-EABA-4C3D-A732-80ADBCBB98C1}" srcOrd="1" destOrd="0" presId="urn:microsoft.com/office/officeart/2005/8/layout/orgChart1"/>
    <dgm:cxn modelId="{68795C92-B412-47A3-A3C6-20BA94FA92E3}" type="presParOf" srcId="{C3759ED4-EABA-4C3D-A732-80ADBCBB98C1}" destId="{FD8D8399-A61D-44F3-8EA1-A722449D6F0B}" srcOrd="0" destOrd="0" presId="urn:microsoft.com/office/officeart/2005/8/layout/orgChart1"/>
    <dgm:cxn modelId="{A1E7D16B-B85D-4AAA-BCD2-C8BC15A3D3BD}" type="presParOf" srcId="{FD8D8399-A61D-44F3-8EA1-A722449D6F0B}" destId="{E459A352-0A83-43F1-8D78-77D4D0E17730}" srcOrd="0" destOrd="0" presId="urn:microsoft.com/office/officeart/2005/8/layout/orgChart1"/>
    <dgm:cxn modelId="{91DB1A58-217E-4279-8F3C-3FF1423DFC25}" type="presParOf" srcId="{FD8D8399-A61D-44F3-8EA1-A722449D6F0B}" destId="{BD9348B9-B420-4777-AE80-36DA4DECCB5E}" srcOrd="1" destOrd="0" presId="urn:microsoft.com/office/officeart/2005/8/layout/orgChart1"/>
    <dgm:cxn modelId="{05F3D81E-2196-491D-9AEF-983A9DDF805A}" type="presParOf" srcId="{C3759ED4-EABA-4C3D-A732-80ADBCBB98C1}" destId="{782F292D-8620-4279-9D74-7F12EB82007B}" srcOrd="1" destOrd="0" presId="urn:microsoft.com/office/officeart/2005/8/layout/orgChart1"/>
    <dgm:cxn modelId="{5E12B11E-82D8-4DA2-8E6D-F8408499BC05}" type="presParOf" srcId="{C3759ED4-EABA-4C3D-A732-80ADBCBB98C1}" destId="{69ED0916-1E98-4DF5-BA73-B3DCAEFCECD6}" srcOrd="2" destOrd="0" presId="urn:microsoft.com/office/officeart/2005/8/layout/orgChart1"/>
    <dgm:cxn modelId="{4C04A5DA-0967-45A6-8218-7D5B868FF1FA}" type="presParOf" srcId="{8FE00D30-43E2-4359-B5B3-D423EABC46FA}" destId="{4140EC44-F2E9-480C-8576-303472437D4A}" srcOrd="2" destOrd="0" presId="urn:microsoft.com/office/officeart/2005/8/layout/orgChart1"/>
    <dgm:cxn modelId="{6276BE2B-D3C1-45FB-AB7C-6AE4E3B2F52D}" type="presParOf" srcId="{B53A16C9-FA08-4624-B6C0-29A199062198}" destId="{42E8AD49-62D7-4544-BDFC-5A720FC84E9E}" srcOrd="2" destOrd="0" presId="urn:microsoft.com/office/officeart/2005/8/layout/orgChart1"/>
    <dgm:cxn modelId="{BCF28DD5-D3B1-4FA9-9255-4CA3942FE8A2}" type="presParOf" srcId="{42E8AD49-62D7-4544-BDFC-5A720FC84E9E}" destId="{BEBA5029-F247-4894-8E79-344E3CD0ED69}" srcOrd="0" destOrd="0" presId="urn:microsoft.com/office/officeart/2005/8/layout/orgChart1"/>
    <dgm:cxn modelId="{FFBCDA92-85D7-4033-B382-7B592BCA85CA}" type="presParOf" srcId="{42E8AD49-62D7-4544-BDFC-5A720FC84E9E}" destId="{A0796266-348F-44D9-B81B-9ECFF601BB1F}" srcOrd="1" destOrd="0" presId="urn:microsoft.com/office/officeart/2005/8/layout/orgChart1"/>
    <dgm:cxn modelId="{4413122E-A21E-4D7E-843D-29B8D32B719A}" type="presParOf" srcId="{A0796266-348F-44D9-B81B-9ECFF601BB1F}" destId="{54EF3361-4A72-429A-9273-A6F876D83748}" srcOrd="0" destOrd="0" presId="urn:microsoft.com/office/officeart/2005/8/layout/orgChart1"/>
    <dgm:cxn modelId="{FE5B4625-F77F-4207-9C35-848853243CA2}" type="presParOf" srcId="{54EF3361-4A72-429A-9273-A6F876D83748}" destId="{4FD1D12F-E20C-4DDA-A8C3-59803C744FB2}" srcOrd="0" destOrd="0" presId="urn:microsoft.com/office/officeart/2005/8/layout/orgChart1"/>
    <dgm:cxn modelId="{C09F3D9B-1795-4935-A808-AC1BB6E67AB4}" type="presParOf" srcId="{54EF3361-4A72-429A-9273-A6F876D83748}" destId="{22EFB2BB-CC09-4D65-9B42-9A4EDB89BFDE}" srcOrd="1" destOrd="0" presId="urn:microsoft.com/office/officeart/2005/8/layout/orgChart1"/>
    <dgm:cxn modelId="{CB7A5178-82B1-4ECC-A616-5364746B4BC5}" type="presParOf" srcId="{A0796266-348F-44D9-B81B-9ECFF601BB1F}" destId="{23A70D87-7C0C-4D32-B9C2-7F13100423F4}" srcOrd="1" destOrd="0" presId="urn:microsoft.com/office/officeart/2005/8/layout/orgChart1"/>
    <dgm:cxn modelId="{51CEC91E-E1DA-4009-A1C9-1FEB7AA753E4}" type="presParOf" srcId="{A0796266-348F-44D9-B81B-9ECFF601BB1F}" destId="{170BD243-347B-42AC-8824-7FA9D89F18C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803AD-D19A-4CF6-BBE2-BF4524F5A116}" type="doc">
      <dgm:prSet loTypeId="urn:microsoft.com/office/officeart/2005/8/layout/orgChart1" loCatId="hierarchy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F29BB42-8EA4-418D-9A83-951F9F7B1ADF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Owner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Arena Stage</a:t>
          </a:r>
        </a:p>
      </dgm:t>
    </dgm:pt>
    <dgm:pt modelId="{DD09005D-FBD3-4764-AB1B-6A81DA5871B7}" type="parTrans" cxnId="{23EDDEFF-AA16-4CB9-B653-84E916A1BE36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A54BF386-4D65-4C4C-8008-3CCF764D6E55}" type="sibTrans" cxnId="{23EDDEFF-AA16-4CB9-B653-84E916A1BE36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DE0E59F4-2A1E-4C0E-8EE8-05B5A2D8D8B9}" type="asst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Project Manager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KCM Inc.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71633676-8089-4B49-A80B-2A795F5DA451}" type="parTrans" cxnId="{A5AE871C-9215-4521-B21B-A3AE7671F502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D5EFAC55-1435-491E-8ACB-C6F10CC7E005}" type="sibTrans" cxnId="{A5AE871C-9215-4521-B21B-A3AE7671F502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0CA3927-4377-4908-9BA2-3F57FE6B5CEE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General Contractor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Clark Construction Group, LLC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3AB7E148-8A34-4CFA-8E4D-A3F784CC852C}" type="parTrans" cxnId="{19CD28C4-D8CA-431E-8E61-EE4A945E474A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DA48DBB0-C2A1-42EA-A6E3-CD8ED8F08B2A}" type="sibTrans" cxnId="{19CD28C4-D8CA-431E-8E61-EE4A945E474A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98730B6-8A24-4B03-87E0-DA82D9D0457F}">
      <dgm:prSet phldrT="[Text]" custT="1"/>
      <dgm:spPr/>
      <dgm:t>
        <a:bodyPr/>
        <a:lstStyle/>
        <a:p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Architect</a:t>
          </a:r>
        </a:p>
        <a:p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Bing Thom Architects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148FFBDD-C3CE-4E77-BF29-1A878B37679A}" type="parTrans" cxnId="{AC7B9E43-B5A7-4F0F-B181-D1DF949649F0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2DD1A743-BF23-41FD-8FF4-84666E35154D}" type="sibTrans" cxnId="{AC7B9E43-B5A7-4F0F-B181-D1DF949649F0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7794817A-905A-4D9F-8DAF-9725F6034262}">
      <dgm:prSet custT="1"/>
      <dgm:spPr/>
      <dgm:t>
        <a:bodyPr/>
        <a:lstStyle/>
        <a:p>
          <a:pPr algn="ctr"/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Engineers</a:t>
          </a:r>
        </a:p>
        <a:p>
          <a:pPr algn="l"/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Structural: Fast +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Epp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Electrical: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Stantec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Consulting Ltd.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Mechanical: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Yoneda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&amp; Associates</a:t>
          </a:r>
        </a:p>
      </dgm:t>
    </dgm:pt>
    <dgm:pt modelId="{1C503FF2-B561-440A-81D6-E8A4E657D081}" type="parTrans" cxnId="{C4818C99-45F0-429E-B6DD-A62A1499FB38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D7B0662-DE0A-4D99-9090-B63FBCBF2437}" type="sibTrans" cxnId="{C4818C99-45F0-429E-B6DD-A62A1499FB38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22205BB2-695A-43F6-A72E-50D2F7876B86}">
      <dgm:prSet custT="1"/>
      <dgm:spPr/>
      <dgm:t>
        <a:bodyPr/>
        <a:lstStyle/>
        <a:p>
          <a:pPr algn="ctr"/>
          <a:r>
            <a:rPr lang="en-US" sz="1600" b="1" u="none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rPr>
            <a:t>Subcontractors</a:t>
          </a:r>
        </a:p>
        <a:p>
          <a:pPr algn="l"/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Steel: Banker Steel Company, LLC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Concrete: Clark Concrete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Electrical: </a:t>
          </a:r>
          <a:r>
            <a:rPr lang="en-US" sz="1600" b="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Truland</a:t>
          </a: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Systems Corp.</a:t>
          </a:r>
          <a:b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</a:br>
          <a:r>
            <a:rPr lang="en-US" sz="1600" b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  Mechanical: Southland Industries</a:t>
          </a:r>
          <a:endParaRPr lang="en-US" sz="1600" b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4A041671-7D6A-43EE-BA4B-73E883439D72}" type="parTrans" cxnId="{27D1D137-85C5-4188-99EC-BA7A43A35CC9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6B7A4220-8ABE-4A69-B4DD-A3E935A553F1}" type="sibTrans" cxnId="{27D1D137-85C5-4188-99EC-BA7A43A35CC9}">
      <dgm:prSet/>
      <dgm:spPr/>
      <dgm:t>
        <a:bodyPr/>
        <a:lstStyle/>
        <a:p>
          <a:endParaRPr lang="en-US" sz="1600" b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010D9C69-0DC9-4B81-9C44-9AB321479778}" type="pres">
      <dgm:prSet presAssocID="{9E9803AD-D19A-4CF6-BBE2-BF4524F5A1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3A16C9-FA08-4624-B6C0-29A199062198}" type="pres">
      <dgm:prSet presAssocID="{CF29BB42-8EA4-418D-9A83-951F9F7B1ADF}" presName="hierRoot1" presStyleCnt="0">
        <dgm:presLayoutVars>
          <dgm:hierBranch val="init"/>
        </dgm:presLayoutVars>
      </dgm:prSet>
      <dgm:spPr/>
    </dgm:pt>
    <dgm:pt modelId="{0BB803F6-5555-4B6A-A9B8-0E5A4C7C4F81}" type="pres">
      <dgm:prSet presAssocID="{CF29BB42-8EA4-418D-9A83-951F9F7B1ADF}" presName="rootComposite1" presStyleCnt="0"/>
      <dgm:spPr/>
    </dgm:pt>
    <dgm:pt modelId="{1701FF8C-DE02-433C-9083-54E78A392A11}" type="pres">
      <dgm:prSet presAssocID="{CF29BB42-8EA4-418D-9A83-951F9F7B1ADF}" presName="rootText1" presStyleLbl="node0" presStyleIdx="0" presStyleCnt="1" custScaleY="57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D851EF-EEC6-4FB9-8FC4-4CE79E60B99A}" type="pres">
      <dgm:prSet presAssocID="{CF29BB42-8EA4-418D-9A83-951F9F7B1A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CD3A34C-6333-4F41-BD7A-98CC07E2C761}" type="pres">
      <dgm:prSet presAssocID="{CF29BB42-8EA4-418D-9A83-951F9F7B1ADF}" presName="hierChild2" presStyleCnt="0"/>
      <dgm:spPr/>
    </dgm:pt>
    <dgm:pt modelId="{118AFCBD-C575-43A0-9A23-7ED44FF819E5}" type="pres">
      <dgm:prSet presAssocID="{3AB7E148-8A34-4CFA-8E4D-A3F784CC852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94BF8C4-752E-470F-A7FE-719F45DFE5BB}" type="pres">
      <dgm:prSet presAssocID="{60CA3927-4377-4908-9BA2-3F57FE6B5CEE}" presName="hierRoot2" presStyleCnt="0">
        <dgm:presLayoutVars>
          <dgm:hierBranch val="init"/>
        </dgm:presLayoutVars>
      </dgm:prSet>
      <dgm:spPr/>
    </dgm:pt>
    <dgm:pt modelId="{05510A03-1B13-410E-9133-13DB20B61B75}" type="pres">
      <dgm:prSet presAssocID="{60CA3927-4377-4908-9BA2-3F57FE6B5CEE}" presName="rootComposite" presStyleCnt="0"/>
      <dgm:spPr/>
    </dgm:pt>
    <dgm:pt modelId="{73B9F50D-3718-4CA6-8993-89EA1F700F38}" type="pres">
      <dgm:prSet presAssocID="{60CA3927-4377-4908-9BA2-3F57FE6B5CEE}" presName="rootText" presStyleLbl="node2" presStyleIdx="0" presStyleCnt="2" custScaleX="149402" custScaleY="66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4B452-FD22-4CF7-9193-4B31B4BB92F2}" type="pres">
      <dgm:prSet presAssocID="{60CA3927-4377-4908-9BA2-3F57FE6B5CEE}" presName="rootConnector" presStyleLbl="node2" presStyleIdx="0" presStyleCnt="2"/>
      <dgm:spPr/>
      <dgm:t>
        <a:bodyPr/>
        <a:lstStyle/>
        <a:p>
          <a:endParaRPr lang="en-US"/>
        </a:p>
      </dgm:t>
    </dgm:pt>
    <dgm:pt modelId="{F3D6CA18-E584-43FA-8B31-3E1EB19D4A25}" type="pres">
      <dgm:prSet presAssocID="{60CA3927-4377-4908-9BA2-3F57FE6B5CEE}" presName="hierChild4" presStyleCnt="0"/>
      <dgm:spPr/>
    </dgm:pt>
    <dgm:pt modelId="{B37DA4D9-16E4-446F-B08C-8BD1CBF93607}" type="pres">
      <dgm:prSet presAssocID="{4A041671-7D6A-43EE-BA4B-73E883439D72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CD2F0B4-2714-4ECB-B6FC-2BE410FF3D40}" type="pres">
      <dgm:prSet presAssocID="{22205BB2-695A-43F6-A72E-50D2F7876B86}" presName="hierRoot2" presStyleCnt="0">
        <dgm:presLayoutVars>
          <dgm:hierBranch val="init"/>
        </dgm:presLayoutVars>
      </dgm:prSet>
      <dgm:spPr/>
    </dgm:pt>
    <dgm:pt modelId="{8DB3EDA6-E5B5-4019-8F2F-3B8157CD4DAD}" type="pres">
      <dgm:prSet presAssocID="{22205BB2-695A-43F6-A72E-50D2F7876B86}" presName="rootComposite" presStyleCnt="0"/>
      <dgm:spPr/>
    </dgm:pt>
    <dgm:pt modelId="{7C8ADB08-D68A-4C60-BB25-252798187891}" type="pres">
      <dgm:prSet presAssocID="{22205BB2-695A-43F6-A72E-50D2F7876B86}" presName="rootText" presStyleLbl="node3" presStyleIdx="0" presStyleCnt="2" custScaleX="181562" custScaleY="123982" custLinFactNeighborY="-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D3E4DD-F0C2-4D2D-AF4B-3CE979343A1E}" type="pres">
      <dgm:prSet presAssocID="{22205BB2-695A-43F6-A72E-50D2F7876B86}" presName="rootConnector" presStyleLbl="node3" presStyleIdx="0" presStyleCnt="2"/>
      <dgm:spPr/>
      <dgm:t>
        <a:bodyPr/>
        <a:lstStyle/>
        <a:p>
          <a:endParaRPr lang="en-US"/>
        </a:p>
      </dgm:t>
    </dgm:pt>
    <dgm:pt modelId="{BAEF77B1-AD7D-4D57-B246-87ABE54FDAFA}" type="pres">
      <dgm:prSet presAssocID="{22205BB2-695A-43F6-A72E-50D2F7876B86}" presName="hierChild4" presStyleCnt="0"/>
      <dgm:spPr/>
    </dgm:pt>
    <dgm:pt modelId="{CA3CDC93-C7E4-49AE-912D-86490F4850F0}" type="pres">
      <dgm:prSet presAssocID="{22205BB2-695A-43F6-A72E-50D2F7876B86}" presName="hierChild5" presStyleCnt="0"/>
      <dgm:spPr/>
    </dgm:pt>
    <dgm:pt modelId="{AAFCAE9B-A5CE-4DB5-B231-8F3EFA7E2900}" type="pres">
      <dgm:prSet presAssocID="{60CA3927-4377-4908-9BA2-3F57FE6B5CEE}" presName="hierChild5" presStyleCnt="0"/>
      <dgm:spPr/>
    </dgm:pt>
    <dgm:pt modelId="{EC00D6F7-33F8-4E65-8A86-D1C47DF06788}" type="pres">
      <dgm:prSet presAssocID="{148FFBDD-C3CE-4E77-BF29-1A878B37679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FE00D30-43E2-4359-B5B3-D423EABC46FA}" type="pres">
      <dgm:prSet presAssocID="{698730B6-8A24-4B03-87E0-DA82D9D0457F}" presName="hierRoot2" presStyleCnt="0">
        <dgm:presLayoutVars>
          <dgm:hierBranch val="init"/>
        </dgm:presLayoutVars>
      </dgm:prSet>
      <dgm:spPr/>
    </dgm:pt>
    <dgm:pt modelId="{52A904A9-E9E7-48C3-8C86-B7E0F217AABE}" type="pres">
      <dgm:prSet presAssocID="{698730B6-8A24-4B03-87E0-DA82D9D0457F}" presName="rootComposite" presStyleCnt="0"/>
      <dgm:spPr/>
    </dgm:pt>
    <dgm:pt modelId="{544D40EF-C00B-4244-94F6-6DC0B97F1B01}" type="pres">
      <dgm:prSet presAssocID="{698730B6-8A24-4B03-87E0-DA82D9D0457F}" presName="rootText" presStyleLbl="node2" presStyleIdx="1" presStyleCnt="2" custScaleX="110568" custScaleY="60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DDF27-B9D7-4741-BE86-7C9B9AA18A10}" type="pres">
      <dgm:prSet presAssocID="{698730B6-8A24-4B03-87E0-DA82D9D0457F}" presName="rootConnector" presStyleLbl="node2" presStyleIdx="1" presStyleCnt="2"/>
      <dgm:spPr/>
      <dgm:t>
        <a:bodyPr/>
        <a:lstStyle/>
        <a:p>
          <a:endParaRPr lang="en-US"/>
        </a:p>
      </dgm:t>
    </dgm:pt>
    <dgm:pt modelId="{1907C540-FF96-4155-86DF-4A789914111C}" type="pres">
      <dgm:prSet presAssocID="{698730B6-8A24-4B03-87E0-DA82D9D0457F}" presName="hierChild4" presStyleCnt="0"/>
      <dgm:spPr/>
    </dgm:pt>
    <dgm:pt modelId="{A92A7B8F-4DC0-4EA7-AE8E-4151B7A509A8}" type="pres">
      <dgm:prSet presAssocID="{1C503FF2-B561-440A-81D6-E8A4E657D081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3759ED4-EABA-4C3D-A732-80ADBCBB98C1}" type="pres">
      <dgm:prSet presAssocID="{7794817A-905A-4D9F-8DAF-9725F6034262}" presName="hierRoot2" presStyleCnt="0">
        <dgm:presLayoutVars>
          <dgm:hierBranch val="init"/>
        </dgm:presLayoutVars>
      </dgm:prSet>
      <dgm:spPr/>
    </dgm:pt>
    <dgm:pt modelId="{FD8D8399-A61D-44F3-8EA1-A722449D6F0B}" type="pres">
      <dgm:prSet presAssocID="{7794817A-905A-4D9F-8DAF-9725F6034262}" presName="rootComposite" presStyleCnt="0"/>
      <dgm:spPr/>
    </dgm:pt>
    <dgm:pt modelId="{E459A352-0A83-43F1-8D78-77D4D0E17730}" type="pres">
      <dgm:prSet presAssocID="{7794817A-905A-4D9F-8DAF-9725F6034262}" presName="rootText" presStyleLbl="node3" presStyleIdx="1" presStyleCnt="2" custScaleX="170227" custScaleY="123097" custLinFactNeighborY="6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9348B9-B420-4777-AE80-36DA4DECCB5E}" type="pres">
      <dgm:prSet presAssocID="{7794817A-905A-4D9F-8DAF-9725F6034262}" presName="rootConnector" presStyleLbl="node3" presStyleIdx="1" presStyleCnt="2"/>
      <dgm:spPr/>
      <dgm:t>
        <a:bodyPr/>
        <a:lstStyle/>
        <a:p>
          <a:endParaRPr lang="en-US"/>
        </a:p>
      </dgm:t>
    </dgm:pt>
    <dgm:pt modelId="{782F292D-8620-4279-9D74-7F12EB82007B}" type="pres">
      <dgm:prSet presAssocID="{7794817A-905A-4D9F-8DAF-9725F6034262}" presName="hierChild4" presStyleCnt="0"/>
      <dgm:spPr/>
    </dgm:pt>
    <dgm:pt modelId="{69ED0916-1E98-4DF5-BA73-B3DCAEFCECD6}" type="pres">
      <dgm:prSet presAssocID="{7794817A-905A-4D9F-8DAF-9725F6034262}" presName="hierChild5" presStyleCnt="0"/>
      <dgm:spPr/>
    </dgm:pt>
    <dgm:pt modelId="{4140EC44-F2E9-480C-8576-303472437D4A}" type="pres">
      <dgm:prSet presAssocID="{698730B6-8A24-4B03-87E0-DA82D9D0457F}" presName="hierChild5" presStyleCnt="0"/>
      <dgm:spPr/>
    </dgm:pt>
    <dgm:pt modelId="{42E8AD49-62D7-4544-BDFC-5A720FC84E9E}" type="pres">
      <dgm:prSet presAssocID="{CF29BB42-8EA4-418D-9A83-951F9F7B1ADF}" presName="hierChild3" presStyleCnt="0"/>
      <dgm:spPr/>
    </dgm:pt>
    <dgm:pt modelId="{BEBA5029-F247-4894-8E79-344E3CD0ED69}" type="pres">
      <dgm:prSet presAssocID="{71633676-8089-4B49-A80B-2A795F5DA451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A0796266-348F-44D9-B81B-9ECFF601BB1F}" type="pres">
      <dgm:prSet presAssocID="{DE0E59F4-2A1E-4C0E-8EE8-05B5A2D8D8B9}" presName="hierRoot3" presStyleCnt="0">
        <dgm:presLayoutVars>
          <dgm:hierBranch val="init"/>
        </dgm:presLayoutVars>
      </dgm:prSet>
      <dgm:spPr/>
    </dgm:pt>
    <dgm:pt modelId="{54EF3361-4A72-429A-9273-A6F876D83748}" type="pres">
      <dgm:prSet presAssocID="{DE0E59F4-2A1E-4C0E-8EE8-05B5A2D8D8B9}" presName="rootComposite3" presStyleCnt="0"/>
      <dgm:spPr/>
    </dgm:pt>
    <dgm:pt modelId="{4FD1D12F-E20C-4DDA-A8C3-59803C744FB2}" type="pres">
      <dgm:prSet presAssocID="{DE0E59F4-2A1E-4C0E-8EE8-05B5A2D8D8B9}" presName="rootText3" presStyleLbl="asst1" presStyleIdx="0" presStyleCnt="1" custScaleY="62416" custLinFactNeighborX="6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FB2BB-CC09-4D65-9B42-9A4EDB89BFDE}" type="pres">
      <dgm:prSet presAssocID="{DE0E59F4-2A1E-4C0E-8EE8-05B5A2D8D8B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3A70D87-7C0C-4D32-B9C2-7F13100423F4}" type="pres">
      <dgm:prSet presAssocID="{DE0E59F4-2A1E-4C0E-8EE8-05B5A2D8D8B9}" presName="hierChild6" presStyleCnt="0"/>
      <dgm:spPr/>
    </dgm:pt>
    <dgm:pt modelId="{170BD243-347B-42AC-8824-7FA9D89F18CB}" type="pres">
      <dgm:prSet presAssocID="{DE0E59F4-2A1E-4C0E-8EE8-05B5A2D8D8B9}" presName="hierChild7" presStyleCnt="0"/>
      <dgm:spPr/>
    </dgm:pt>
  </dgm:ptLst>
  <dgm:cxnLst>
    <dgm:cxn modelId="{86B7E349-0C9A-430F-9A0A-C0BD0E91B089}" type="presOf" srcId="{9E9803AD-D19A-4CF6-BBE2-BF4524F5A116}" destId="{010D9C69-0DC9-4B81-9C44-9AB321479778}" srcOrd="0" destOrd="0" presId="urn:microsoft.com/office/officeart/2005/8/layout/orgChart1"/>
    <dgm:cxn modelId="{5B92AD1F-98A3-4194-B93F-7F5C3714784E}" type="presOf" srcId="{698730B6-8A24-4B03-87E0-DA82D9D0457F}" destId="{DD5DDF27-B9D7-4741-BE86-7C9B9AA18A10}" srcOrd="1" destOrd="0" presId="urn:microsoft.com/office/officeart/2005/8/layout/orgChart1"/>
    <dgm:cxn modelId="{27D1D137-85C5-4188-99EC-BA7A43A35CC9}" srcId="{60CA3927-4377-4908-9BA2-3F57FE6B5CEE}" destId="{22205BB2-695A-43F6-A72E-50D2F7876B86}" srcOrd="0" destOrd="0" parTransId="{4A041671-7D6A-43EE-BA4B-73E883439D72}" sibTransId="{6B7A4220-8ABE-4A69-B4DD-A3E935A553F1}"/>
    <dgm:cxn modelId="{EB66F4EE-92E5-476E-BDDD-4068C26D2A92}" type="presOf" srcId="{4A041671-7D6A-43EE-BA4B-73E883439D72}" destId="{B37DA4D9-16E4-446F-B08C-8BD1CBF93607}" srcOrd="0" destOrd="0" presId="urn:microsoft.com/office/officeart/2005/8/layout/orgChart1"/>
    <dgm:cxn modelId="{1EE1095F-8FA9-4BB8-B7A1-64499B496D6F}" type="presOf" srcId="{60CA3927-4377-4908-9BA2-3F57FE6B5CEE}" destId="{73B9F50D-3718-4CA6-8993-89EA1F700F38}" srcOrd="0" destOrd="0" presId="urn:microsoft.com/office/officeart/2005/8/layout/orgChart1"/>
    <dgm:cxn modelId="{556BE163-631C-4F6B-856F-2536D8D89D14}" type="presOf" srcId="{22205BB2-695A-43F6-A72E-50D2F7876B86}" destId="{F3D3E4DD-F0C2-4D2D-AF4B-3CE979343A1E}" srcOrd="1" destOrd="0" presId="urn:microsoft.com/office/officeart/2005/8/layout/orgChart1"/>
    <dgm:cxn modelId="{C4818C99-45F0-429E-B6DD-A62A1499FB38}" srcId="{698730B6-8A24-4B03-87E0-DA82D9D0457F}" destId="{7794817A-905A-4D9F-8DAF-9725F6034262}" srcOrd="0" destOrd="0" parTransId="{1C503FF2-B561-440A-81D6-E8A4E657D081}" sibTransId="{6D7B0662-DE0A-4D99-9090-B63FBCBF2437}"/>
    <dgm:cxn modelId="{23EDDEFF-AA16-4CB9-B653-84E916A1BE36}" srcId="{9E9803AD-D19A-4CF6-BBE2-BF4524F5A116}" destId="{CF29BB42-8EA4-418D-9A83-951F9F7B1ADF}" srcOrd="0" destOrd="0" parTransId="{DD09005D-FBD3-4764-AB1B-6A81DA5871B7}" sibTransId="{A54BF386-4D65-4C4C-8008-3CCF764D6E55}"/>
    <dgm:cxn modelId="{8518FF9D-9D53-4D16-88DA-682B26792A29}" type="presOf" srcId="{7794817A-905A-4D9F-8DAF-9725F6034262}" destId="{E459A352-0A83-43F1-8D78-77D4D0E17730}" srcOrd="0" destOrd="0" presId="urn:microsoft.com/office/officeart/2005/8/layout/orgChart1"/>
    <dgm:cxn modelId="{63CF2E9D-C2EB-4056-B06B-E164853BF842}" type="presOf" srcId="{CF29BB42-8EA4-418D-9A83-951F9F7B1ADF}" destId="{1701FF8C-DE02-433C-9083-54E78A392A11}" srcOrd="0" destOrd="0" presId="urn:microsoft.com/office/officeart/2005/8/layout/orgChart1"/>
    <dgm:cxn modelId="{AC7B9E43-B5A7-4F0F-B181-D1DF949649F0}" srcId="{CF29BB42-8EA4-418D-9A83-951F9F7B1ADF}" destId="{698730B6-8A24-4B03-87E0-DA82D9D0457F}" srcOrd="2" destOrd="0" parTransId="{148FFBDD-C3CE-4E77-BF29-1A878B37679A}" sibTransId="{2DD1A743-BF23-41FD-8FF4-84666E35154D}"/>
    <dgm:cxn modelId="{19CD28C4-D8CA-431E-8E61-EE4A945E474A}" srcId="{CF29BB42-8EA4-418D-9A83-951F9F7B1ADF}" destId="{60CA3927-4377-4908-9BA2-3F57FE6B5CEE}" srcOrd="1" destOrd="0" parTransId="{3AB7E148-8A34-4CFA-8E4D-A3F784CC852C}" sibTransId="{DA48DBB0-C2A1-42EA-A6E3-CD8ED8F08B2A}"/>
    <dgm:cxn modelId="{11062A53-FD90-46BB-95B9-D7DE01F0CC7A}" type="presOf" srcId="{3AB7E148-8A34-4CFA-8E4D-A3F784CC852C}" destId="{118AFCBD-C575-43A0-9A23-7ED44FF819E5}" srcOrd="0" destOrd="0" presId="urn:microsoft.com/office/officeart/2005/8/layout/orgChart1"/>
    <dgm:cxn modelId="{AB5F9B2B-8E65-4C38-8CF8-B3D57FBD9F22}" type="presOf" srcId="{698730B6-8A24-4B03-87E0-DA82D9D0457F}" destId="{544D40EF-C00B-4244-94F6-6DC0B97F1B01}" srcOrd="0" destOrd="0" presId="urn:microsoft.com/office/officeart/2005/8/layout/orgChart1"/>
    <dgm:cxn modelId="{9C2D1E73-8AD1-4D18-BB16-C16F87ED45C3}" type="presOf" srcId="{1C503FF2-B561-440A-81D6-E8A4E657D081}" destId="{A92A7B8F-4DC0-4EA7-AE8E-4151B7A509A8}" srcOrd="0" destOrd="0" presId="urn:microsoft.com/office/officeart/2005/8/layout/orgChart1"/>
    <dgm:cxn modelId="{A5AE871C-9215-4521-B21B-A3AE7671F502}" srcId="{CF29BB42-8EA4-418D-9A83-951F9F7B1ADF}" destId="{DE0E59F4-2A1E-4C0E-8EE8-05B5A2D8D8B9}" srcOrd="0" destOrd="0" parTransId="{71633676-8089-4B49-A80B-2A795F5DA451}" sibTransId="{D5EFAC55-1435-491E-8ACB-C6F10CC7E005}"/>
    <dgm:cxn modelId="{4292C008-03D6-4EA8-822B-5EFA7CCEB761}" type="presOf" srcId="{7794817A-905A-4D9F-8DAF-9725F6034262}" destId="{BD9348B9-B420-4777-AE80-36DA4DECCB5E}" srcOrd="1" destOrd="0" presId="urn:microsoft.com/office/officeart/2005/8/layout/orgChart1"/>
    <dgm:cxn modelId="{A18F1991-6BDE-410E-9364-75183EEDF0BF}" type="presOf" srcId="{DE0E59F4-2A1E-4C0E-8EE8-05B5A2D8D8B9}" destId="{22EFB2BB-CC09-4D65-9B42-9A4EDB89BFDE}" srcOrd="1" destOrd="0" presId="urn:microsoft.com/office/officeart/2005/8/layout/orgChart1"/>
    <dgm:cxn modelId="{6F85DAB5-C996-41CA-AE2B-94FAA730EDBD}" type="presOf" srcId="{148FFBDD-C3CE-4E77-BF29-1A878B37679A}" destId="{EC00D6F7-33F8-4E65-8A86-D1C47DF06788}" srcOrd="0" destOrd="0" presId="urn:microsoft.com/office/officeart/2005/8/layout/orgChart1"/>
    <dgm:cxn modelId="{AC83FE2E-553C-43E8-A70D-FB9E2AE0BA60}" type="presOf" srcId="{CF29BB42-8EA4-418D-9A83-951F9F7B1ADF}" destId="{6FD851EF-EEC6-4FB9-8FC4-4CE79E60B99A}" srcOrd="1" destOrd="0" presId="urn:microsoft.com/office/officeart/2005/8/layout/orgChart1"/>
    <dgm:cxn modelId="{CCFC9042-CBD0-4F00-B82A-0B4EAC5AC72E}" type="presOf" srcId="{22205BB2-695A-43F6-A72E-50D2F7876B86}" destId="{7C8ADB08-D68A-4C60-BB25-252798187891}" srcOrd="0" destOrd="0" presId="urn:microsoft.com/office/officeart/2005/8/layout/orgChart1"/>
    <dgm:cxn modelId="{97279897-2700-4B10-91B2-53F94157576B}" type="presOf" srcId="{71633676-8089-4B49-A80B-2A795F5DA451}" destId="{BEBA5029-F247-4894-8E79-344E3CD0ED69}" srcOrd="0" destOrd="0" presId="urn:microsoft.com/office/officeart/2005/8/layout/orgChart1"/>
    <dgm:cxn modelId="{6E11BCC9-CA07-4647-B54E-7593F42BCA1A}" type="presOf" srcId="{60CA3927-4377-4908-9BA2-3F57FE6B5CEE}" destId="{B704B452-FD22-4CF7-9193-4B31B4BB92F2}" srcOrd="1" destOrd="0" presId="urn:microsoft.com/office/officeart/2005/8/layout/orgChart1"/>
    <dgm:cxn modelId="{A51CAFAC-FA6A-4246-A7D2-C90D35E759E8}" type="presOf" srcId="{DE0E59F4-2A1E-4C0E-8EE8-05B5A2D8D8B9}" destId="{4FD1D12F-E20C-4DDA-A8C3-59803C744FB2}" srcOrd="0" destOrd="0" presId="urn:microsoft.com/office/officeart/2005/8/layout/orgChart1"/>
    <dgm:cxn modelId="{C81B97B7-C9BE-48A3-8629-F234F8E7E49E}" type="presParOf" srcId="{010D9C69-0DC9-4B81-9C44-9AB321479778}" destId="{B53A16C9-FA08-4624-B6C0-29A199062198}" srcOrd="0" destOrd="0" presId="urn:microsoft.com/office/officeart/2005/8/layout/orgChart1"/>
    <dgm:cxn modelId="{48D67614-4385-4529-99EA-77B561BAA3CE}" type="presParOf" srcId="{B53A16C9-FA08-4624-B6C0-29A199062198}" destId="{0BB803F6-5555-4B6A-A9B8-0E5A4C7C4F81}" srcOrd="0" destOrd="0" presId="urn:microsoft.com/office/officeart/2005/8/layout/orgChart1"/>
    <dgm:cxn modelId="{F168CD14-2F9E-4FB4-860C-F34EC84C095F}" type="presParOf" srcId="{0BB803F6-5555-4B6A-A9B8-0E5A4C7C4F81}" destId="{1701FF8C-DE02-433C-9083-54E78A392A11}" srcOrd="0" destOrd="0" presId="urn:microsoft.com/office/officeart/2005/8/layout/orgChart1"/>
    <dgm:cxn modelId="{CD66003B-EF30-43C8-94FD-A8778493133C}" type="presParOf" srcId="{0BB803F6-5555-4B6A-A9B8-0E5A4C7C4F81}" destId="{6FD851EF-EEC6-4FB9-8FC4-4CE79E60B99A}" srcOrd="1" destOrd="0" presId="urn:microsoft.com/office/officeart/2005/8/layout/orgChart1"/>
    <dgm:cxn modelId="{1D49CD31-D899-4F0C-B5F6-2CC954F285D2}" type="presParOf" srcId="{B53A16C9-FA08-4624-B6C0-29A199062198}" destId="{1CD3A34C-6333-4F41-BD7A-98CC07E2C761}" srcOrd="1" destOrd="0" presId="urn:microsoft.com/office/officeart/2005/8/layout/orgChart1"/>
    <dgm:cxn modelId="{AA8A7730-E1B4-49CD-A052-FDB139E72CCC}" type="presParOf" srcId="{1CD3A34C-6333-4F41-BD7A-98CC07E2C761}" destId="{118AFCBD-C575-43A0-9A23-7ED44FF819E5}" srcOrd="0" destOrd="0" presId="urn:microsoft.com/office/officeart/2005/8/layout/orgChart1"/>
    <dgm:cxn modelId="{05F1F778-AF06-467B-B5E9-630549A14380}" type="presParOf" srcId="{1CD3A34C-6333-4F41-BD7A-98CC07E2C761}" destId="{494BF8C4-752E-470F-A7FE-719F45DFE5BB}" srcOrd="1" destOrd="0" presId="urn:microsoft.com/office/officeart/2005/8/layout/orgChart1"/>
    <dgm:cxn modelId="{F6C6520C-7231-4794-AF5C-8BEE9BE0A1F1}" type="presParOf" srcId="{494BF8C4-752E-470F-A7FE-719F45DFE5BB}" destId="{05510A03-1B13-410E-9133-13DB20B61B75}" srcOrd="0" destOrd="0" presId="urn:microsoft.com/office/officeart/2005/8/layout/orgChart1"/>
    <dgm:cxn modelId="{CBDFE358-EC9C-4BE2-A512-7241E0463E9A}" type="presParOf" srcId="{05510A03-1B13-410E-9133-13DB20B61B75}" destId="{73B9F50D-3718-4CA6-8993-89EA1F700F38}" srcOrd="0" destOrd="0" presId="urn:microsoft.com/office/officeart/2005/8/layout/orgChart1"/>
    <dgm:cxn modelId="{4EFAE41F-B61C-4204-A03F-8024D658C1FF}" type="presParOf" srcId="{05510A03-1B13-410E-9133-13DB20B61B75}" destId="{B704B452-FD22-4CF7-9193-4B31B4BB92F2}" srcOrd="1" destOrd="0" presId="urn:microsoft.com/office/officeart/2005/8/layout/orgChart1"/>
    <dgm:cxn modelId="{38690E4D-62B7-43A4-8CDD-F1C51E0F2090}" type="presParOf" srcId="{494BF8C4-752E-470F-A7FE-719F45DFE5BB}" destId="{F3D6CA18-E584-43FA-8B31-3E1EB19D4A25}" srcOrd="1" destOrd="0" presId="urn:microsoft.com/office/officeart/2005/8/layout/orgChart1"/>
    <dgm:cxn modelId="{692F4EAD-CD23-487A-B53D-7BFB2888A747}" type="presParOf" srcId="{F3D6CA18-E584-43FA-8B31-3E1EB19D4A25}" destId="{B37DA4D9-16E4-446F-B08C-8BD1CBF93607}" srcOrd="0" destOrd="0" presId="urn:microsoft.com/office/officeart/2005/8/layout/orgChart1"/>
    <dgm:cxn modelId="{29B6E123-855F-4A0D-B942-229C13EF6E8C}" type="presParOf" srcId="{F3D6CA18-E584-43FA-8B31-3E1EB19D4A25}" destId="{BCD2F0B4-2714-4ECB-B6FC-2BE410FF3D40}" srcOrd="1" destOrd="0" presId="urn:microsoft.com/office/officeart/2005/8/layout/orgChart1"/>
    <dgm:cxn modelId="{95D1045D-BAC0-4B9E-B17B-54EB37F6705F}" type="presParOf" srcId="{BCD2F0B4-2714-4ECB-B6FC-2BE410FF3D40}" destId="{8DB3EDA6-E5B5-4019-8F2F-3B8157CD4DAD}" srcOrd="0" destOrd="0" presId="urn:microsoft.com/office/officeart/2005/8/layout/orgChart1"/>
    <dgm:cxn modelId="{E57EA185-3BB7-4956-8FFE-C227FFFF9468}" type="presParOf" srcId="{8DB3EDA6-E5B5-4019-8F2F-3B8157CD4DAD}" destId="{7C8ADB08-D68A-4C60-BB25-252798187891}" srcOrd="0" destOrd="0" presId="urn:microsoft.com/office/officeart/2005/8/layout/orgChart1"/>
    <dgm:cxn modelId="{DB30DC22-543D-4B0D-B9E6-717BF2F46E6F}" type="presParOf" srcId="{8DB3EDA6-E5B5-4019-8F2F-3B8157CD4DAD}" destId="{F3D3E4DD-F0C2-4D2D-AF4B-3CE979343A1E}" srcOrd="1" destOrd="0" presId="urn:microsoft.com/office/officeart/2005/8/layout/orgChart1"/>
    <dgm:cxn modelId="{B09C4FF6-7245-4290-AC3F-6F0095A0B4CB}" type="presParOf" srcId="{BCD2F0B4-2714-4ECB-B6FC-2BE410FF3D40}" destId="{BAEF77B1-AD7D-4D57-B246-87ABE54FDAFA}" srcOrd="1" destOrd="0" presId="urn:microsoft.com/office/officeart/2005/8/layout/orgChart1"/>
    <dgm:cxn modelId="{FEDBE500-EA20-47E2-B518-16E05701477A}" type="presParOf" srcId="{BCD2F0B4-2714-4ECB-B6FC-2BE410FF3D40}" destId="{CA3CDC93-C7E4-49AE-912D-86490F4850F0}" srcOrd="2" destOrd="0" presId="urn:microsoft.com/office/officeart/2005/8/layout/orgChart1"/>
    <dgm:cxn modelId="{E9EB3F92-5359-44FE-8E64-3A89E3F7E36A}" type="presParOf" srcId="{494BF8C4-752E-470F-A7FE-719F45DFE5BB}" destId="{AAFCAE9B-A5CE-4DB5-B231-8F3EFA7E2900}" srcOrd="2" destOrd="0" presId="urn:microsoft.com/office/officeart/2005/8/layout/orgChart1"/>
    <dgm:cxn modelId="{040B60FB-A7CD-478E-AC9A-406825364984}" type="presParOf" srcId="{1CD3A34C-6333-4F41-BD7A-98CC07E2C761}" destId="{EC00D6F7-33F8-4E65-8A86-D1C47DF06788}" srcOrd="2" destOrd="0" presId="urn:microsoft.com/office/officeart/2005/8/layout/orgChart1"/>
    <dgm:cxn modelId="{5E5CF7F9-6C6B-4E39-8841-1D82F593758B}" type="presParOf" srcId="{1CD3A34C-6333-4F41-BD7A-98CC07E2C761}" destId="{8FE00D30-43E2-4359-B5B3-D423EABC46FA}" srcOrd="3" destOrd="0" presId="urn:microsoft.com/office/officeart/2005/8/layout/orgChart1"/>
    <dgm:cxn modelId="{4138323C-F1B6-4665-B42E-E050C2CDF78F}" type="presParOf" srcId="{8FE00D30-43E2-4359-B5B3-D423EABC46FA}" destId="{52A904A9-E9E7-48C3-8C86-B7E0F217AABE}" srcOrd="0" destOrd="0" presId="urn:microsoft.com/office/officeart/2005/8/layout/orgChart1"/>
    <dgm:cxn modelId="{F3205E24-4603-4576-90DD-0299894955BC}" type="presParOf" srcId="{52A904A9-E9E7-48C3-8C86-B7E0F217AABE}" destId="{544D40EF-C00B-4244-94F6-6DC0B97F1B01}" srcOrd="0" destOrd="0" presId="urn:microsoft.com/office/officeart/2005/8/layout/orgChart1"/>
    <dgm:cxn modelId="{04F0CB4F-A747-4413-9287-2C8850D855D6}" type="presParOf" srcId="{52A904A9-E9E7-48C3-8C86-B7E0F217AABE}" destId="{DD5DDF27-B9D7-4741-BE86-7C9B9AA18A10}" srcOrd="1" destOrd="0" presId="urn:microsoft.com/office/officeart/2005/8/layout/orgChart1"/>
    <dgm:cxn modelId="{58699083-9CFC-4970-A21C-F00C4DAC67DC}" type="presParOf" srcId="{8FE00D30-43E2-4359-B5B3-D423EABC46FA}" destId="{1907C540-FF96-4155-86DF-4A789914111C}" srcOrd="1" destOrd="0" presId="urn:microsoft.com/office/officeart/2005/8/layout/orgChart1"/>
    <dgm:cxn modelId="{F63FA92C-2A8E-49D3-8AFB-4E7992A32EE1}" type="presParOf" srcId="{1907C540-FF96-4155-86DF-4A789914111C}" destId="{A92A7B8F-4DC0-4EA7-AE8E-4151B7A509A8}" srcOrd="0" destOrd="0" presId="urn:microsoft.com/office/officeart/2005/8/layout/orgChart1"/>
    <dgm:cxn modelId="{490D3522-94A9-40BD-8782-90BD82B3EB76}" type="presParOf" srcId="{1907C540-FF96-4155-86DF-4A789914111C}" destId="{C3759ED4-EABA-4C3D-A732-80ADBCBB98C1}" srcOrd="1" destOrd="0" presId="urn:microsoft.com/office/officeart/2005/8/layout/orgChart1"/>
    <dgm:cxn modelId="{1ECF8829-26FD-4599-99E7-4D03726067C1}" type="presParOf" srcId="{C3759ED4-EABA-4C3D-A732-80ADBCBB98C1}" destId="{FD8D8399-A61D-44F3-8EA1-A722449D6F0B}" srcOrd="0" destOrd="0" presId="urn:microsoft.com/office/officeart/2005/8/layout/orgChart1"/>
    <dgm:cxn modelId="{2CC16D3F-21F3-4F95-ABF3-F9084E64DE28}" type="presParOf" srcId="{FD8D8399-A61D-44F3-8EA1-A722449D6F0B}" destId="{E459A352-0A83-43F1-8D78-77D4D0E17730}" srcOrd="0" destOrd="0" presId="urn:microsoft.com/office/officeart/2005/8/layout/orgChart1"/>
    <dgm:cxn modelId="{2B390B3E-9383-468F-BAD6-47FBDAFE5F9C}" type="presParOf" srcId="{FD8D8399-A61D-44F3-8EA1-A722449D6F0B}" destId="{BD9348B9-B420-4777-AE80-36DA4DECCB5E}" srcOrd="1" destOrd="0" presId="urn:microsoft.com/office/officeart/2005/8/layout/orgChart1"/>
    <dgm:cxn modelId="{5E0C218C-0685-4DEE-8BE8-76A4AB9741CA}" type="presParOf" srcId="{C3759ED4-EABA-4C3D-A732-80ADBCBB98C1}" destId="{782F292D-8620-4279-9D74-7F12EB82007B}" srcOrd="1" destOrd="0" presId="urn:microsoft.com/office/officeart/2005/8/layout/orgChart1"/>
    <dgm:cxn modelId="{48110B75-8B73-4CFF-9864-68F9F258AF19}" type="presParOf" srcId="{C3759ED4-EABA-4C3D-A732-80ADBCBB98C1}" destId="{69ED0916-1E98-4DF5-BA73-B3DCAEFCECD6}" srcOrd="2" destOrd="0" presId="urn:microsoft.com/office/officeart/2005/8/layout/orgChart1"/>
    <dgm:cxn modelId="{094DD466-A158-421C-A115-5FD205BFFDDF}" type="presParOf" srcId="{8FE00D30-43E2-4359-B5B3-D423EABC46FA}" destId="{4140EC44-F2E9-480C-8576-303472437D4A}" srcOrd="2" destOrd="0" presId="urn:microsoft.com/office/officeart/2005/8/layout/orgChart1"/>
    <dgm:cxn modelId="{1D6BCF92-F108-442F-9377-9E85B19A127B}" type="presParOf" srcId="{B53A16C9-FA08-4624-B6C0-29A199062198}" destId="{42E8AD49-62D7-4544-BDFC-5A720FC84E9E}" srcOrd="2" destOrd="0" presId="urn:microsoft.com/office/officeart/2005/8/layout/orgChart1"/>
    <dgm:cxn modelId="{43B8289F-B5C3-46B9-AA9A-F0F45437AC3E}" type="presParOf" srcId="{42E8AD49-62D7-4544-BDFC-5A720FC84E9E}" destId="{BEBA5029-F247-4894-8E79-344E3CD0ED69}" srcOrd="0" destOrd="0" presId="urn:microsoft.com/office/officeart/2005/8/layout/orgChart1"/>
    <dgm:cxn modelId="{3DD8BF62-B277-4CAF-AD9E-3212A5F2BA43}" type="presParOf" srcId="{42E8AD49-62D7-4544-BDFC-5A720FC84E9E}" destId="{A0796266-348F-44D9-B81B-9ECFF601BB1F}" srcOrd="1" destOrd="0" presId="urn:microsoft.com/office/officeart/2005/8/layout/orgChart1"/>
    <dgm:cxn modelId="{6C813531-5C0E-4D73-A7E5-79F29217D6B2}" type="presParOf" srcId="{A0796266-348F-44D9-B81B-9ECFF601BB1F}" destId="{54EF3361-4A72-429A-9273-A6F876D83748}" srcOrd="0" destOrd="0" presId="urn:microsoft.com/office/officeart/2005/8/layout/orgChart1"/>
    <dgm:cxn modelId="{D3958601-ABBC-4804-B1EC-34981B574AC3}" type="presParOf" srcId="{54EF3361-4A72-429A-9273-A6F876D83748}" destId="{4FD1D12F-E20C-4DDA-A8C3-59803C744FB2}" srcOrd="0" destOrd="0" presId="urn:microsoft.com/office/officeart/2005/8/layout/orgChart1"/>
    <dgm:cxn modelId="{DA425456-5FD2-4404-B966-2889764E7E04}" type="presParOf" srcId="{54EF3361-4A72-429A-9273-A6F876D83748}" destId="{22EFB2BB-CC09-4D65-9B42-9A4EDB89BFDE}" srcOrd="1" destOrd="0" presId="urn:microsoft.com/office/officeart/2005/8/layout/orgChart1"/>
    <dgm:cxn modelId="{D786EF2A-01A9-4B5D-AC5E-765E2A3036A0}" type="presParOf" srcId="{A0796266-348F-44D9-B81B-9ECFF601BB1F}" destId="{23A70D87-7C0C-4D32-B9C2-7F13100423F4}" srcOrd="1" destOrd="0" presId="urn:microsoft.com/office/officeart/2005/8/layout/orgChart1"/>
    <dgm:cxn modelId="{8A395E1F-EC0E-4C23-A853-A2DF107CCC7C}" type="presParOf" srcId="{A0796266-348F-44D9-B81B-9ECFF601BB1F}" destId="{170BD243-347B-42AC-8824-7FA9D89F18CB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F8B81-7D71-42A9-9B8F-B7B46F08D390}" type="doc">
      <dgm:prSet loTypeId="urn:microsoft.com/office/officeart/2005/8/layout/hierarchy4" loCatId="hierarchy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F582034-B8C6-46FB-B3B5-14505EBC5B07}">
      <dgm:prSet phldrT="[Text]" custT="1"/>
      <dgm:spPr/>
      <dgm:t>
        <a:bodyPr/>
        <a:lstStyle/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365 total glazing units</a:t>
          </a:r>
        </a:p>
      </dgm:t>
    </dgm:pt>
    <dgm:pt modelId="{DFCF14D4-060D-41FA-B616-79C7E8D90E59}" type="parTrans" cxnId="{6FFC85C2-2AF2-441E-B79D-B45EDB811279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0DAA2DAE-F40B-4E4B-B9ED-23231B155C9E}" type="sibTrans" cxnId="{6FFC85C2-2AF2-441E-B79D-B45EDB811279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1F0AC6D1-9595-4021-8D54-98579E0854FD}">
      <dgm:prSet phldrT="[Text]" custT="1"/>
      <dgm:spPr/>
      <dgm:t>
        <a:bodyPr/>
        <a:lstStyle/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59.5% </a:t>
          </a:r>
        </a:p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repeating unit sizes</a:t>
          </a:r>
        </a:p>
      </dgm:t>
    </dgm:pt>
    <dgm:pt modelId="{61E3ADD1-58E7-4A16-8A5A-2A8CE710F3ED}" type="parTrans" cxnId="{CE468B67-68EA-4A31-8FEF-32B58E0055D6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136AEBB0-6837-4277-AFA1-6899DBA8FF0E}" type="sibTrans" cxnId="{CE468B67-68EA-4A31-8FEF-32B58E0055D6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700BE38F-B04D-41F4-BF05-E97A56460C4F}">
      <dgm:prSet phldrT="[Text]" custT="1"/>
      <dgm:spPr/>
      <dgm:t>
        <a:bodyPr/>
        <a:lstStyle/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65.5% </a:t>
          </a:r>
        </a:p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rectangular units</a:t>
          </a:r>
        </a:p>
      </dgm:t>
    </dgm:pt>
    <dgm:pt modelId="{0538B925-4A77-4728-806B-546E5E290609}" type="parTrans" cxnId="{FD3F80B4-E205-4F75-BD0B-BCBBEE04FCE3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153ADF1D-9DD8-452E-80A4-18D137FDCAB2}" type="sibTrans" cxnId="{FD3F80B4-E205-4F75-BD0B-BCBBEE04FCE3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95DB035C-0F82-45E0-907F-58E0B2E55EAA}">
      <dgm:prSet phldrT="[Text]" custT="1"/>
      <dgm:spPr/>
      <dgm:t>
        <a:bodyPr/>
        <a:lstStyle/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40.5% </a:t>
          </a:r>
        </a:p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exclusively sized units </a:t>
          </a:r>
        </a:p>
      </dgm:t>
    </dgm:pt>
    <dgm:pt modelId="{286966F4-CB2C-4241-B59E-9D9E7A5B7557}" type="parTrans" cxnId="{EE477D56-4801-4F70-A6F8-D2E9A807D96A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B9B7014E-568E-4DFF-8851-0022744411F8}" type="sibTrans" cxnId="{EE477D56-4801-4F70-A6F8-D2E9A807D96A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DEA2AC24-5D4E-4BDB-A77B-05F4AA624ACB}">
      <dgm:prSet phldrT="[Text]" custT="1"/>
      <dgm:spPr/>
      <dgm:t>
        <a:bodyPr/>
        <a:lstStyle/>
        <a:p>
          <a:pPr algn="ctr"/>
          <a:r>
            <a:rPr lang="en-US" sz="2400" dirty="0">
              <a:latin typeface="Arial" pitchFamily="34" charset="0"/>
              <a:cs typeface="Arial" pitchFamily="34" charset="0"/>
            </a:rPr>
            <a:t>34.5% </a:t>
          </a:r>
        </a:p>
        <a:p>
          <a:pPr algn="ctr"/>
          <a:r>
            <a:rPr lang="en-US" sz="2400" dirty="0" smtClean="0">
              <a:latin typeface="Arial" pitchFamily="34" charset="0"/>
              <a:cs typeface="Arial" pitchFamily="34" charset="0"/>
            </a:rPr>
            <a:t>trapezoidal </a:t>
          </a:r>
          <a:r>
            <a:rPr lang="en-US" sz="2400" dirty="0">
              <a:latin typeface="Arial" pitchFamily="34" charset="0"/>
              <a:cs typeface="Arial" pitchFamily="34" charset="0"/>
            </a:rPr>
            <a:t>units</a:t>
          </a:r>
        </a:p>
      </dgm:t>
    </dgm:pt>
    <dgm:pt modelId="{E30AF117-1DC2-4806-87E7-164262A2E0EB}" type="parTrans" cxnId="{D64882DB-36DA-493D-9976-E634A3A4447A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2B0A5261-093D-42FE-8F2C-002D0B5D84BF}" type="sibTrans" cxnId="{D64882DB-36DA-493D-9976-E634A3A4447A}">
      <dgm:prSet/>
      <dgm:spPr/>
      <dgm:t>
        <a:bodyPr/>
        <a:lstStyle/>
        <a:p>
          <a:pPr algn="ctr"/>
          <a:endParaRPr lang="en-US" sz="2400">
            <a:latin typeface="Arial" pitchFamily="34" charset="0"/>
            <a:cs typeface="Arial" pitchFamily="34" charset="0"/>
          </a:endParaRPr>
        </a:p>
      </dgm:t>
    </dgm:pt>
    <dgm:pt modelId="{03AC93F9-F7DF-4EB1-AB3D-4767CB8DE21B}" type="pres">
      <dgm:prSet presAssocID="{198F8B81-7D71-42A9-9B8F-B7B46F08D3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EC1E9F-F7CE-466E-A050-B9764F753D61}" type="pres">
      <dgm:prSet presAssocID="{5F582034-B8C6-46FB-B3B5-14505EBC5B07}" presName="vertOne" presStyleCnt="0"/>
      <dgm:spPr/>
      <dgm:t>
        <a:bodyPr/>
        <a:lstStyle/>
        <a:p>
          <a:endParaRPr lang="en-US"/>
        </a:p>
      </dgm:t>
    </dgm:pt>
    <dgm:pt modelId="{6FFBC4E5-464A-4131-BDD6-F9C48CD0F6F1}" type="pres">
      <dgm:prSet presAssocID="{5F582034-B8C6-46FB-B3B5-14505EBC5B07}" presName="txOne" presStyleLbl="node0" presStyleIdx="0" presStyleCnt="1" custLinFactY="99567" custLinFactNeighborX="3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CC4A16-FDBC-4055-B033-4A619E19E661}" type="pres">
      <dgm:prSet presAssocID="{5F582034-B8C6-46FB-B3B5-14505EBC5B07}" presName="parTransOne" presStyleCnt="0"/>
      <dgm:spPr/>
      <dgm:t>
        <a:bodyPr/>
        <a:lstStyle/>
        <a:p>
          <a:endParaRPr lang="en-US"/>
        </a:p>
      </dgm:t>
    </dgm:pt>
    <dgm:pt modelId="{C1B985CA-1E4B-4984-A77B-D0300DF78A01}" type="pres">
      <dgm:prSet presAssocID="{5F582034-B8C6-46FB-B3B5-14505EBC5B07}" presName="horzOne" presStyleCnt="0"/>
      <dgm:spPr/>
      <dgm:t>
        <a:bodyPr/>
        <a:lstStyle/>
        <a:p>
          <a:endParaRPr lang="en-US"/>
        </a:p>
      </dgm:t>
    </dgm:pt>
    <dgm:pt modelId="{5A8F2B72-7FDA-4511-B95E-07A8AE963FBC}" type="pres">
      <dgm:prSet presAssocID="{1F0AC6D1-9595-4021-8D54-98579E0854FD}" presName="vertTwo" presStyleCnt="0"/>
      <dgm:spPr/>
      <dgm:t>
        <a:bodyPr/>
        <a:lstStyle/>
        <a:p>
          <a:endParaRPr lang="en-US"/>
        </a:p>
      </dgm:t>
    </dgm:pt>
    <dgm:pt modelId="{70128683-3AFC-44C1-8BBB-58E39FC961A8}" type="pres">
      <dgm:prSet presAssocID="{1F0AC6D1-9595-4021-8D54-98579E0854FD}" presName="txTwo" presStyleLbl="node2" presStyleIdx="0" presStyleCnt="2" custLinFactY="-100000" custLinFactNeighborX="-77" custLinFactNeighborY="-100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E05AA-E76F-479A-AF13-36F641D49BFB}" type="pres">
      <dgm:prSet presAssocID="{1F0AC6D1-9595-4021-8D54-98579E0854FD}" presName="parTransTwo" presStyleCnt="0"/>
      <dgm:spPr/>
      <dgm:t>
        <a:bodyPr/>
        <a:lstStyle/>
        <a:p>
          <a:endParaRPr lang="en-US"/>
        </a:p>
      </dgm:t>
    </dgm:pt>
    <dgm:pt modelId="{2EEF2C7A-E293-4F24-916A-18BD5A689F8F}" type="pres">
      <dgm:prSet presAssocID="{1F0AC6D1-9595-4021-8D54-98579E0854FD}" presName="horzTwo" presStyleCnt="0"/>
      <dgm:spPr/>
      <dgm:t>
        <a:bodyPr/>
        <a:lstStyle/>
        <a:p>
          <a:endParaRPr lang="en-US"/>
        </a:p>
      </dgm:t>
    </dgm:pt>
    <dgm:pt modelId="{4423E32A-9F71-431A-BF00-7934607231D6}" type="pres">
      <dgm:prSet presAssocID="{700BE38F-B04D-41F4-BF05-E97A56460C4F}" presName="vertThree" presStyleCnt="0"/>
      <dgm:spPr/>
      <dgm:t>
        <a:bodyPr/>
        <a:lstStyle/>
        <a:p>
          <a:endParaRPr lang="en-US"/>
        </a:p>
      </dgm:t>
    </dgm:pt>
    <dgm:pt modelId="{C4E7971A-54B5-4742-9958-E2CF5A3F06DE}" type="pres">
      <dgm:prSet presAssocID="{700BE38F-B04D-41F4-BF05-E97A56460C4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01C06-51A6-4538-82DE-E8762E9124D4}" type="pres">
      <dgm:prSet presAssocID="{700BE38F-B04D-41F4-BF05-E97A56460C4F}" presName="horzThree" presStyleCnt="0"/>
      <dgm:spPr/>
      <dgm:t>
        <a:bodyPr/>
        <a:lstStyle/>
        <a:p>
          <a:endParaRPr lang="en-US"/>
        </a:p>
      </dgm:t>
    </dgm:pt>
    <dgm:pt modelId="{57585F9D-8E53-423A-A51E-FB61B5189D06}" type="pres">
      <dgm:prSet presAssocID="{136AEBB0-6837-4277-AFA1-6899DBA8FF0E}" presName="sibSpaceTwo" presStyleCnt="0"/>
      <dgm:spPr/>
      <dgm:t>
        <a:bodyPr/>
        <a:lstStyle/>
        <a:p>
          <a:endParaRPr lang="en-US"/>
        </a:p>
      </dgm:t>
    </dgm:pt>
    <dgm:pt modelId="{8029C4F7-EED7-4827-91B6-44EB4F8801AB}" type="pres">
      <dgm:prSet presAssocID="{95DB035C-0F82-45E0-907F-58E0B2E55EAA}" presName="vertTwo" presStyleCnt="0"/>
      <dgm:spPr/>
      <dgm:t>
        <a:bodyPr/>
        <a:lstStyle/>
        <a:p>
          <a:endParaRPr lang="en-US"/>
        </a:p>
      </dgm:t>
    </dgm:pt>
    <dgm:pt modelId="{88EF207E-0A3D-4219-B1AA-EDA2A84E8B16}" type="pres">
      <dgm:prSet presAssocID="{95DB035C-0F82-45E0-907F-58E0B2E55EAA}" presName="txTwo" presStyleLbl="node2" presStyleIdx="1" presStyleCnt="2" custLinFactY="-100000" custLinFactNeighborX="2292" custLinFactNeighborY="-1012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81C11-D983-463A-B5CC-5CA1310D8B33}" type="pres">
      <dgm:prSet presAssocID="{95DB035C-0F82-45E0-907F-58E0B2E55EAA}" presName="parTransTwo" presStyleCnt="0"/>
      <dgm:spPr/>
      <dgm:t>
        <a:bodyPr/>
        <a:lstStyle/>
        <a:p>
          <a:endParaRPr lang="en-US"/>
        </a:p>
      </dgm:t>
    </dgm:pt>
    <dgm:pt modelId="{39F67FDF-FDED-4781-B6FE-D0BF6D24F4A3}" type="pres">
      <dgm:prSet presAssocID="{95DB035C-0F82-45E0-907F-58E0B2E55EAA}" presName="horzTwo" presStyleCnt="0"/>
      <dgm:spPr/>
      <dgm:t>
        <a:bodyPr/>
        <a:lstStyle/>
        <a:p>
          <a:endParaRPr lang="en-US"/>
        </a:p>
      </dgm:t>
    </dgm:pt>
    <dgm:pt modelId="{9B1944C0-9D42-4E34-ABE9-DFD3787470FD}" type="pres">
      <dgm:prSet presAssocID="{DEA2AC24-5D4E-4BDB-A77B-05F4AA624ACB}" presName="vertThree" presStyleCnt="0"/>
      <dgm:spPr/>
      <dgm:t>
        <a:bodyPr/>
        <a:lstStyle/>
        <a:p>
          <a:endParaRPr lang="en-US"/>
        </a:p>
      </dgm:t>
    </dgm:pt>
    <dgm:pt modelId="{0E72769B-16BA-4D15-AFEE-881F5FE5B00C}" type="pres">
      <dgm:prSet presAssocID="{DEA2AC24-5D4E-4BDB-A77B-05F4AA624ACB}" presName="txThree" presStyleLbl="node3" presStyleIdx="1" presStyleCnt="2" custLinFactNeighborY="1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571E1F-D257-4E93-88C4-A638E3F964D0}" type="pres">
      <dgm:prSet presAssocID="{DEA2AC24-5D4E-4BDB-A77B-05F4AA624ACB}" presName="horzThree" presStyleCnt="0"/>
      <dgm:spPr/>
      <dgm:t>
        <a:bodyPr/>
        <a:lstStyle/>
        <a:p>
          <a:endParaRPr lang="en-US"/>
        </a:p>
      </dgm:t>
    </dgm:pt>
  </dgm:ptLst>
  <dgm:cxnLst>
    <dgm:cxn modelId="{FD3F80B4-E205-4F75-BD0B-BCBBEE04FCE3}" srcId="{1F0AC6D1-9595-4021-8D54-98579E0854FD}" destId="{700BE38F-B04D-41F4-BF05-E97A56460C4F}" srcOrd="0" destOrd="0" parTransId="{0538B925-4A77-4728-806B-546E5E290609}" sibTransId="{153ADF1D-9DD8-452E-80A4-18D137FDCAB2}"/>
    <dgm:cxn modelId="{147E5FC5-AB02-499A-B162-0E84499CC8BF}" type="presOf" srcId="{5F582034-B8C6-46FB-B3B5-14505EBC5B07}" destId="{6FFBC4E5-464A-4131-BDD6-F9C48CD0F6F1}" srcOrd="0" destOrd="0" presId="urn:microsoft.com/office/officeart/2005/8/layout/hierarchy4"/>
    <dgm:cxn modelId="{6FFC85C2-2AF2-441E-B79D-B45EDB811279}" srcId="{198F8B81-7D71-42A9-9B8F-B7B46F08D390}" destId="{5F582034-B8C6-46FB-B3B5-14505EBC5B07}" srcOrd="0" destOrd="0" parTransId="{DFCF14D4-060D-41FA-B616-79C7E8D90E59}" sibTransId="{0DAA2DAE-F40B-4E4B-B9ED-23231B155C9E}"/>
    <dgm:cxn modelId="{F13F201A-F51D-4DDE-94DE-B505E0A2D93C}" type="presOf" srcId="{700BE38F-B04D-41F4-BF05-E97A56460C4F}" destId="{C4E7971A-54B5-4742-9958-E2CF5A3F06DE}" srcOrd="0" destOrd="0" presId="urn:microsoft.com/office/officeart/2005/8/layout/hierarchy4"/>
    <dgm:cxn modelId="{D64882DB-36DA-493D-9976-E634A3A4447A}" srcId="{95DB035C-0F82-45E0-907F-58E0B2E55EAA}" destId="{DEA2AC24-5D4E-4BDB-A77B-05F4AA624ACB}" srcOrd="0" destOrd="0" parTransId="{E30AF117-1DC2-4806-87E7-164262A2E0EB}" sibTransId="{2B0A5261-093D-42FE-8F2C-002D0B5D84BF}"/>
    <dgm:cxn modelId="{5A3DB062-7771-49AD-901E-B94F8A6743BD}" type="presOf" srcId="{1F0AC6D1-9595-4021-8D54-98579E0854FD}" destId="{70128683-3AFC-44C1-8BBB-58E39FC961A8}" srcOrd="0" destOrd="0" presId="urn:microsoft.com/office/officeart/2005/8/layout/hierarchy4"/>
    <dgm:cxn modelId="{E5757314-90C4-4FFB-B506-DC1B1EFBDB5D}" type="presOf" srcId="{95DB035C-0F82-45E0-907F-58E0B2E55EAA}" destId="{88EF207E-0A3D-4219-B1AA-EDA2A84E8B16}" srcOrd="0" destOrd="0" presId="urn:microsoft.com/office/officeart/2005/8/layout/hierarchy4"/>
    <dgm:cxn modelId="{E6EAC148-7A30-467C-A8FE-5A423C3B5876}" type="presOf" srcId="{198F8B81-7D71-42A9-9B8F-B7B46F08D390}" destId="{03AC93F9-F7DF-4EB1-AB3D-4767CB8DE21B}" srcOrd="0" destOrd="0" presId="urn:microsoft.com/office/officeart/2005/8/layout/hierarchy4"/>
    <dgm:cxn modelId="{CE468B67-68EA-4A31-8FEF-32B58E0055D6}" srcId="{5F582034-B8C6-46FB-B3B5-14505EBC5B07}" destId="{1F0AC6D1-9595-4021-8D54-98579E0854FD}" srcOrd="0" destOrd="0" parTransId="{61E3ADD1-58E7-4A16-8A5A-2A8CE710F3ED}" sibTransId="{136AEBB0-6837-4277-AFA1-6899DBA8FF0E}"/>
    <dgm:cxn modelId="{90C42869-C4BB-4FC7-98AF-C5D2CA64D6DC}" type="presOf" srcId="{DEA2AC24-5D4E-4BDB-A77B-05F4AA624ACB}" destId="{0E72769B-16BA-4D15-AFEE-881F5FE5B00C}" srcOrd="0" destOrd="0" presId="urn:microsoft.com/office/officeart/2005/8/layout/hierarchy4"/>
    <dgm:cxn modelId="{EE477D56-4801-4F70-A6F8-D2E9A807D96A}" srcId="{5F582034-B8C6-46FB-B3B5-14505EBC5B07}" destId="{95DB035C-0F82-45E0-907F-58E0B2E55EAA}" srcOrd="1" destOrd="0" parTransId="{286966F4-CB2C-4241-B59E-9D9E7A5B7557}" sibTransId="{B9B7014E-568E-4DFF-8851-0022744411F8}"/>
    <dgm:cxn modelId="{AD95E6F0-141F-4603-B0A1-DD10E16DEA91}" type="presParOf" srcId="{03AC93F9-F7DF-4EB1-AB3D-4767CB8DE21B}" destId="{F8EC1E9F-F7CE-466E-A050-B9764F753D61}" srcOrd="0" destOrd="0" presId="urn:microsoft.com/office/officeart/2005/8/layout/hierarchy4"/>
    <dgm:cxn modelId="{4AEB74DA-8FB7-48F7-826F-E64A5F50B577}" type="presParOf" srcId="{F8EC1E9F-F7CE-466E-A050-B9764F753D61}" destId="{6FFBC4E5-464A-4131-BDD6-F9C48CD0F6F1}" srcOrd="0" destOrd="0" presId="urn:microsoft.com/office/officeart/2005/8/layout/hierarchy4"/>
    <dgm:cxn modelId="{B0CBB8D9-7367-41DC-8249-01A18D574BE2}" type="presParOf" srcId="{F8EC1E9F-F7CE-466E-A050-B9764F753D61}" destId="{D0CC4A16-FDBC-4055-B033-4A619E19E661}" srcOrd="1" destOrd="0" presId="urn:microsoft.com/office/officeart/2005/8/layout/hierarchy4"/>
    <dgm:cxn modelId="{B70CE614-BCA9-42F1-B51E-968B0AA3A1F2}" type="presParOf" srcId="{F8EC1E9F-F7CE-466E-A050-B9764F753D61}" destId="{C1B985CA-1E4B-4984-A77B-D0300DF78A01}" srcOrd="2" destOrd="0" presId="urn:microsoft.com/office/officeart/2005/8/layout/hierarchy4"/>
    <dgm:cxn modelId="{D8D34D46-6369-4369-880C-31932C59A844}" type="presParOf" srcId="{C1B985CA-1E4B-4984-A77B-D0300DF78A01}" destId="{5A8F2B72-7FDA-4511-B95E-07A8AE963FBC}" srcOrd="0" destOrd="0" presId="urn:microsoft.com/office/officeart/2005/8/layout/hierarchy4"/>
    <dgm:cxn modelId="{647FDE62-92E2-4A11-A920-C11B3039C23F}" type="presParOf" srcId="{5A8F2B72-7FDA-4511-B95E-07A8AE963FBC}" destId="{70128683-3AFC-44C1-8BBB-58E39FC961A8}" srcOrd="0" destOrd="0" presId="urn:microsoft.com/office/officeart/2005/8/layout/hierarchy4"/>
    <dgm:cxn modelId="{DE8E5075-6702-4C08-943D-F6147DC19AB4}" type="presParOf" srcId="{5A8F2B72-7FDA-4511-B95E-07A8AE963FBC}" destId="{433E05AA-E76F-479A-AF13-36F641D49BFB}" srcOrd="1" destOrd="0" presId="urn:microsoft.com/office/officeart/2005/8/layout/hierarchy4"/>
    <dgm:cxn modelId="{6B6DCF58-0D01-420A-9008-81866E348254}" type="presParOf" srcId="{5A8F2B72-7FDA-4511-B95E-07A8AE963FBC}" destId="{2EEF2C7A-E293-4F24-916A-18BD5A689F8F}" srcOrd="2" destOrd="0" presId="urn:microsoft.com/office/officeart/2005/8/layout/hierarchy4"/>
    <dgm:cxn modelId="{0E81F46F-8A7E-4F29-BE59-2ADD93510D86}" type="presParOf" srcId="{2EEF2C7A-E293-4F24-916A-18BD5A689F8F}" destId="{4423E32A-9F71-431A-BF00-7934607231D6}" srcOrd="0" destOrd="0" presId="urn:microsoft.com/office/officeart/2005/8/layout/hierarchy4"/>
    <dgm:cxn modelId="{5F5659F1-C37F-4AC2-A20A-05190FDC3EF1}" type="presParOf" srcId="{4423E32A-9F71-431A-BF00-7934607231D6}" destId="{C4E7971A-54B5-4742-9958-E2CF5A3F06DE}" srcOrd="0" destOrd="0" presId="urn:microsoft.com/office/officeart/2005/8/layout/hierarchy4"/>
    <dgm:cxn modelId="{2DE22682-90E5-48A2-86CC-AD06A6F9F4A6}" type="presParOf" srcId="{4423E32A-9F71-431A-BF00-7934607231D6}" destId="{ACF01C06-51A6-4538-82DE-E8762E9124D4}" srcOrd="1" destOrd="0" presId="urn:microsoft.com/office/officeart/2005/8/layout/hierarchy4"/>
    <dgm:cxn modelId="{6880D766-07AE-4144-B874-732E67EEE274}" type="presParOf" srcId="{C1B985CA-1E4B-4984-A77B-D0300DF78A01}" destId="{57585F9D-8E53-423A-A51E-FB61B5189D06}" srcOrd="1" destOrd="0" presId="urn:microsoft.com/office/officeart/2005/8/layout/hierarchy4"/>
    <dgm:cxn modelId="{A911DE43-671A-4750-9EA2-D1C505D6C82A}" type="presParOf" srcId="{C1B985CA-1E4B-4984-A77B-D0300DF78A01}" destId="{8029C4F7-EED7-4827-91B6-44EB4F8801AB}" srcOrd="2" destOrd="0" presId="urn:microsoft.com/office/officeart/2005/8/layout/hierarchy4"/>
    <dgm:cxn modelId="{3ADAA59D-6DF9-4F62-978D-BB6438878469}" type="presParOf" srcId="{8029C4F7-EED7-4827-91B6-44EB4F8801AB}" destId="{88EF207E-0A3D-4219-B1AA-EDA2A84E8B16}" srcOrd="0" destOrd="0" presId="urn:microsoft.com/office/officeart/2005/8/layout/hierarchy4"/>
    <dgm:cxn modelId="{0E818872-AF0F-4521-8CBE-9F2FDE9FC98B}" type="presParOf" srcId="{8029C4F7-EED7-4827-91B6-44EB4F8801AB}" destId="{1C981C11-D983-463A-B5CC-5CA1310D8B33}" srcOrd="1" destOrd="0" presId="urn:microsoft.com/office/officeart/2005/8/layout/hierarchy4"/>
    <dgm:cxn modelId="{55F50767-0790-48D3-B545-60433C9B0FED}" type="presParOf" srcId="{8029C4F7-EED7-4827-91B6-44EB4F8801AB}" destId="{39F67FDF-FDED-4781-B6FE-D0BF6D24F4A3}" srcOrd="2" destOrd="0" presId="urn:microsoft.com/office/officeart/2005/8/layout/hierarchy4"/>
    <dgm:cxn modelId="{B0B3F1BF-A222-4B34-A507-49E2CF930D86}" type="presParOf" srcId="{39F67FDF-FDED-4781-B6FE-D0BF6D24F4A3}" destId="{9B1944C0-9D42-4E34-ABE9-DFD3787470FD}" srcOrd="0" destOrd="0" presId="urn:microsoft.com/office/officeart/2005/8/layout/hierarchy4"/>
    <dgm:cxn modelId="{DCD8F7E8-86A4-481A-ABA2-7338D5E410C4}" type="presParOf" srcId="{9B1944C0-9D42-4E34-ABE9-DFD3787470FD}" destId="{0E72769B-16BA-4D15-AFEE-881F5FE5B00C}" srcOrd="0" destOrd="0" presId="urn:microsoft.com/office/officeart/2005/8/layout/hierarchy4"/>
    <dgm:cxn modelId="{9F5EA770-2FFB-4D54-8EB4-12A7F95501C2}" type="presParOf" srcId="{9B1944C0-9D42-4E34-ABE9-DFD3787470FD}" destId="{FC571E1F-D257-4E93-88C4-A638E3F964D0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88F8CF51-0DB8-40EF-AFCA-66E997F6888D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6696728-6632-4FBA-9E26-ED8123FD6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BAE4751-3B51-47C6-94E2-6CA441B8D00D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57575" y="693738"/>
            <a:ext cx="138493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C408EC9-0B11-4B56-B2DA-827D8D8FD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Arena Stage is being delivered as a modified bid and project proposal process.  Due to the complexity and uniqueness of the project, Arena Stage chose not to use the traditional bid process.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contract is a Guaranteed Maximum Price (GMP) based on an open book buyout with the owner involved, the only competitive comparison was that of the proposed fee and also a quantitative look at the General Conditions between the submitting GCs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a VE idea</a:t>
            </a:r>
            <a:r>
              <a:rPr lang="en-US" baseline="0" dirty="0" smtClean="0"/>
              <a:t> from Clark to use 90 degree returns for the curtain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considering the dimensions of the stage that it is conditioning (35’-6” x 29’-6”).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want to thank the following people for their assistance in the completion of my senior thesis project.  Without their patience, support, and guidance, I would not have been able to accomplish what I have in the past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 Department</a:t>
            </a:r>
            <a:r>
              <a:rPr lang="en-US" baseline="0" dirty="0" smtClean="0"/>
              <a:t> of the Environment</a:t>
            </a:r>
          </a:p>
          <a:p>
            <a:r>
              <a:rPr lang="en-US" baseline="0" dirty="0" smtClean="0"/>
              <a:t>Renewable Energy Incentive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08EC9-0B11-4B56-B2DA-827D8D8FDC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8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8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1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2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2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6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8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6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6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8667-D4E4-4A6E-B795-E618B7F84A16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6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6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A66C-5685-4FFD-B2FF-D139ADBAA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1.png"/><Relationship Id="rId5" Type="http://schemas.openxmlformats.org/officeDocument/2006/relationships/image" Target="../media/image5.jpeg"/><Relationship Id="rId10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diagramData" Target="../diagrams/data3.xml"/><Relationship Id="rId5" Type="http://schemas.openxmlformats.org/officeDocument/2006/relationships/image" Target="../media/image5.jpeg"/><Relationship Id="rId10" Type="http://schemas.openxmlformats.org/officeDocument/2006/relationships/image" Target="../media/image23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4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6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7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7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9.emf"/><Relationship Id="rId4" Type="http://schemas.openxmlformats.org/officeDocument/2006/relationships/image" Target="../media/image5.jpeg"/><Relationship Id="rId9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7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32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38.png"/><Relationship Id="rId5" Type="http://schemas.openxmlformats.org/officeDocument/2006/relationships/image" Target="../media/image6.jpe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42.png"/><Relationship Id="rId4" Type="http://schemas.openxmlformats.org/officeDocument/2006/relationships/image" Target="../media/image5.jpeg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3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5.png"/><Relationship Id="rId5" Type="http://schemas.openxmlformats.org/officeDocument/2006/relationships/image" Target="../media/image5.jpeg"/><Relationship Id="rId10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jpeg"/><Relationship Id="rId10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5.jpeg"/><Relationship Id="rId10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bstract Pla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64" y="4362450"/>
            <a:ext cx="6462486" cy="16002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Arena_stage_physical_model_goldie.jpg"/>
          <p:cNvPicPr>
            <a:picLocks noChangeAspect="1"/>
          </p:cNvPicPr>
          <p:nvPr/>
        </p:nvPicPr>
        <p:blipFill>
          <a:blip r:embed="rId3"/>
          <a:srcRect t="21342"/>
          <a:stretch>
            <a:fillRect/>
          </a:stretch>
        </p:blipFill>
        <p:spPr>
          <a:xfrm>
            <a:off x="10210800" y="304800"/>
            <a:ext cx="7010400" cy="35692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448800" y="3276600"/>
            <a:ext cx="8534400" cy="33406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ea typeface="+mj-ea"/>
                <a:cs typeface="Arial" pitchFamily="34" charset="0"/>
              </a:rPr>
              <a:t>ARENA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ea typeface="+mj-ea"/>
                <a:cs typeface="Arial" pitchFamily="34" charset="0"/>
              </a:rPr>
              <a:t> STAGE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ea typeface="+mj-ea"/>
                <a:cs typeface="Arial" pitchFamily="34" charset="0"/>
              </a:rPr>
              <a:t> </a:t>
            </a:r>
            <a:r>
              <a:rPr kumimoji="0" lang="en-US" sz="2400" b="1" strike="noStrike" kern="1200" cap="none" spc="3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Washington, </a:t>
            </a:r>
            <a:r>
              <a:rPr kumimoji="0" lang="en-US" sz="2400" b="1" strike="noStrike" kern="1200" cap="none" spc="3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DC</a:t>
            </a:r>
            <a:r>
              <a:rPr kumimoji="0" lang="en-US" sz="2400" b="1" strike="noStrike" kern="1200" cap="none" spc="30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 </a:t>
            </a:r>
            <a:endParaRPr kumimoji="0" lang="en-US" sz="2400" b="1" strike="noStrike" kern="1200" cap="none" spc="30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9900"/>
                </a:solidFill>
                <a:effectLst/>
                <a:ea typeface="+mj-ea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FF9900"/>
                </a:solidFill>
                <a:effectLst/>
                <a:ea typeface="+mj-ea"/>
                <a:cs typeface="Arial" pitchFamily="34" charset="0"/>
              </a:rPr>
            </a:br>
            <a:endParaRPr lang="en-US" sz="2000" b="1" dirty="0" smtClean="0">
              <a:solidFill>
                <a:srgbClr val="FF9900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6600"/>
                </a:solidFill>
                <a:effectLst/>
                <a:ea typeface="+mj-ea"/>
                <a:cs typeface="Arial" pitchFamily="34" charset="0"/>
              </a:rPr>
              <a:t>JONI ANDERSON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Construction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ea typeface="+mj-ea"/>
                <a:cs typeface="Arial" pitchFamily="34" charset="0"/>
              </a:rPr>
              <a:t>AE Senior Thesis Presentation : Spring 2009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The</a:t>
            </a:r>
            <a:r>
              <a:rPr kumimoji="0" lang="en-US" sz="24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 Pennsylvania State University</a:t>
            </a:r>
            <a:endParaRPr kumimoji="0" lang="en-US" sz="2400" i="0" u="none" strike="noStrike" kern="1200" cap="none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9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2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6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7" name="Picture 16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8" name="Picture 17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9" name="Picture 18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1" name="Picture 20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spc="-100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Redesign of the Curtain Wall System: </a:t>
            </a:r>
            <a:br>
              <a:rPr lang="en-US" sz="32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Elimination of the 4 Degree Slope</a:t>
            </a:r>
          </a:p>
        </p:txBody>
      </p:sp>
      <p:pic>
        <p:nvPicPr>
          <p:cNvPr id="22" name="Picture 21"/>
          <p:cNvPicPr/>
          <p:nvPr/>
        </p:nvPicPr>
        <p:blipFill>
          <a:blip r:embed="rId9"/>
          <a:srcRect l="7771" t="19371" r="7771"/>
          <a:stretch>
            <a:fillRect/>
          </a:stretch>
        </p:blipFill>
        <p:spPr bwMode="auto">
          <a:xfrm>
            <a:off x="19088100" y="389502"/>
            <a:ext cx="7543800" cy="54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1031200" y="1447800"/>
            <a:ext cx="3810000" cy="2209800"/>
            <a:chOff x="21031200" y="1447800"/>
            <a:chExt cx="3810000" cy="2209800"/>
          </a:xfrm>
        </p:grpSpPr>
        <p:sp>
          <p:nvSpPr>
            <p:cNvPr id="25" name="TextBox 24"/>
            <p:cNvSpPr txBox="1"/>
            <p:nvPr/>
          </p:nvSpPr>
          <p:spPr>
            <a:xfrm>
              <a:off x="22098000" y="175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Kreeger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698200" y="2362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Cradle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031200" y="3288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Fichandler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98200" y="1447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Back of </a:t>
              </a:r>
              <a:b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House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>
            <a:off x="19765433" y="1428750"/>
            <a:ext cx="4701117" cy="3416300"/>
          </a:xfrm>
          <a:custGeom>
            <a:avLst/>
            <a:gdLst>
              <a:gd name="connsiteX0" fmla="*/ 3539067 w 4701117"/>
              <a:gd name="connsiteY0" fmla="*/ 133350 h 3416300"/>
              <a:gd name="connsiteX1" fmla="*/ 3278717 w 4701117"/>
              <a:gd name="connsiteY1" fmla="*/ 57150 h 3416300"/>
              <a:gd name="connsiteX2" fmla="*/ 3024717 w 4701117"/>
              <a:gd name="connsiteY2" fmla="*/ 12700 h 3416300"/>
              <a:gd name="connsiteX3" fmla="*/ 2758017 w 4701117"/>
              <a:gd name="connsiteY3" fmla="*/ 0 h 3416300"/>
              <a:gd name="connsiteX4" fmla="*/ 2453217 w 4701117"/>
              <a:gd name="connsiteY4" fmla="*/ 12700 h 3416300"/>
              <a:gd name="connsiteX5" fmla="*/ 2161117 w 4701117"/>
              <a:gd name="connsiteY5" fmla="*/ 76200 h 3416300"/>
              <a:gd name="connsiteX6" fmla="*/ 1938867 w 4701117"/>
              <a:gd name="connsiteY6" fmla="*/ 196850 h 3416300"/>
              <a:gd name="connsiteX7" fmla="*/ 1824567 w 4701117"/>
              <a:gd name="connsiteY7" fmla="*/ 323850 h 3416300"/>
              <a:gd name="connsiteX8" fmla="*/ 1786467 w 4701117"/>
              <a:gd name="connsiteY8" fmla="*/ 425450 h 3416300"/>
              <a:gd name="connsiteX9" fmla="*/ 1735667 w 4701117"/>
              <a:gd name="connsiteY9" fmla="*/ 635000 h 3416300"/>
              <a:gd name="connsiteX10" fmla="*/ 1659467 w 4701117"/>
              <a:gd name="connsiteY10" fmla="*/ 749300 h 3416300"/>
              <a:gd name="connsiteX11" fmla="*/ 1526117 w 4701117"/>
              <a:gd name="connsiteY11" fmla="*/ 895350 h 3416300"/>
              <a:gd name="connsiteX12" fmla="*/ 1361017 w 4701117"/>
              <a:gd name="connsiteY12" fmla="*/ 990600 h 3416300"/>
              <a:gd name="connsiteX13" fmla="*/ 980017 w 4701117"/>
              <a:gd name="connsiteY13" fmla="*/ 1168400 h 3416300"/>
              <a:gd name="connsiteX14" fmla="*/ 745067 w 4701117"/>
              <a:gd name="connsiteY14" fmla="*/ 1301750 h 3416300"/>
              <a:gd name="connsiteX15" fmla="*/ 529167 w 4701117"/>
              <a:gd name="connsiteY15" fmla="*/ 1441450 h 3416300"/>
              <a:gd name="connsiteX16" fmla="*/ 249767 w 4701117"/>
              <a:gd name="connsiteY16" fmla="*/ 1701800 h 3416300"/>
              <a:gd name="connsiteX17" fmla="*/ 65617 w 4701117"/>
              <a:gd name="connsiteY17" fmla="*/ 2006600 h 3416300"/>
              <a:gd name="connsiteX18" fmla="*/ 2117 w 4701117"/>
              <a:gd name="connsiteY18" fmla="*/ 2362200 h 3416300"/>
              <a:gd name="connsiteX19" fmla="*/ 52917 w 4701117"/>
              <a:gd name="connsiteY19" fmla="*/ 2616200 h 3416300"/>
              <a:gd name="connsiteX20" fmla="*/ 179917 w 4701117"/>
              <a:gd name="connsiteY20" fmla="*/ 2857500 h 3416300"/>
              <a:gd name="connsiteX21" fmla="*/ 389467 w 4701117"/>
              <a:gd name="connsiteY21" fmla="*/ 3067050 h 3416300"/>
              <a:gd name="connsiteX22" fmla="*/ 789517 w 4701117"/>
              <a:gd name="connsiteY22" fmla="*/ 3276600 h 3416300"/>
              <a:gd name="connsiteX23" fmla="*/ 1195917 w 4701117"/>
              <a:gd name="connsiteY23" fmla="*/ 3390900 h 3416300"/>
              <a:gd name="connsiteX24" fmla="*/ 1761067 w 4701117"/>
              <a:gd name="connsiteY24" fmla="*/ 3397250 h 3416300"/>
              <a:gd name="connsiteX25" fmla="*/ 2357967 w 4701117"/>
              <a:gd name="connsiteY25" fmla="*/ 3276600 h 3416300"/>
              <a:gd name="connsiteX26" fmla="*/ 2808817 w 4701117"/>
              <a:gd name="connsiteY26" fmla="*/ 3098800 h 3416300"/>
              <a:gd name="connsiteX27" fmla="*/ 3158067 w 4701117"/>
              <a:gd name="connsiteY27" fmla="*/ 2882900 h 3416300"/>
              <a:gd name="connsiteX28" fmla="*/ 3373967 w 4701117"/>
              <a:gd name="connsiteY28" fmla="*/ 2686050 h 3416300"/>
              <a:gd name="connsiteX29" fmla="*/ 3608917 w 4701117"/>
              <a:gd name="connsiteY29" fmla="*/ 2520950 h 3416300"/>
              <a:gd name="connsiteX30" fmla="*/ 3901017 w 4701117"/>
              <a:gd name="connsiteY30" fmla="*/ 2381250 h 3416300"/>
              <a:gd name="connsiteX31" fmla="*/ 4256617 w 4701117"/>
              <a:gd name="connsiteY31" fmla="*/ 2273300 h 3416300"/>
              <a:gd name="connsiteX32" fmla="*/ 4701117 w 4701117"/>
              <a:gd name="connsiteY32" fmla="*/ 2235200 h 341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01117" h="3416300">
                <a:moveTo>
                  <a:pt x="3539067" y="133350"/>
                </a:moveTo>
                <a:cubicBezTo>
                  <a:pt x="3451754" y="105304"/>
                  <a:pt x="3364442" y="77258"/>
                  <a:pt x="3278717" y="57150"/>
                </a:cubicBezTo>
                <a:cubicBezTo>
                  <a:pt x="3192992" y="37042"/>
                  <a:pt x="3111500" y="22225"/>
                  <a:pt x="3024717" y="12700"/>
                </a:cubicBezTo>
                <a:cubicBezTo>
                  <a:pt x="2937934" y="3175"/>
                  <a:pt x="2853267" y="0"/>
                  <a:pt x="2758017" y="0"/>
                </a:cubicBezTo>
                <a:cubicBezTo>
                  <a:pt x="2662767" y="0"/>
                  <a:pt x="2552700" y="0"/>
                  <a:pt x="2453217" y="12700"/>
                </a:cubicBezTo>
                <a:cubicBezTo>
                  <a:pt x="2353734" y="25400"/>
                  <a:pt x="2246842" y="45508"/>
                  <a:pt x="2161117" y="76200"/>
                </a:cubicBezTo>
                <a:cubicBezTo>
                  <a:pt x="2075392" y="106892"/>
                  <a:pt x="1994959" y="155575"/>
                  <a:pt x="1938867" y="196850"/>
                </a:cubicBezTo>
                <a:cubicBezTo>
                  <a:pt x="1882775" y="238125"/>
                  <a:pt x="1849967" y="285750"/>
                  <a:pt x="1824567" y="323850"/>
                </a:cubicBezTo>
                <a:cubicBezTo>
                  <a:pt x="1799167" y="361950"/>
                  <a:pt x="1801284" y="373592"/>
                  <a:pt x="1786467" y="425450"/>
                </a:cubicBezTo>
                <a:cubicBezTo>
                  <a:pt x="1771650" y="477308"/>
                  <a:pt x="1756834" y="581025"/>
                  <a:pt x="1735667" y="635000"/>
                </a:cubicBezTo>
                <a:cubicBezTo>
                  <a:pt x="1714500" y="688975"/>
                  <a:pt x="1694392" y="705908"/>
                  <a:pt x="1659467" y="749300"/>
                </a:cubicBezTo>
                <a:cubicBezTo>
                  <a:pt x="1624542" y="792692"/>
                  <a:pt x="1575859" y="855133"/>
                  <a:pt x="1526117" y="895350"/>
                </a:cubicBezTo>
                <a:cubicBezTo>
                  <a:pt x="1476375" y="935567"/>
                  <a:pt x="1452034" y="945092"/>
                  <a:pt x="1361017" y="990600"/>
                </a:cubicBezTo>
                <a:cubicBezTo>
                  <a:pt x="1270000" y="1036108"/>
                  <a:pt x="1082675" y="1116542"/>
                  <a:pt x="980017" y="1168400"/>
                </a:cubicBezTo>
                <a:cubicBezTo>
                  <a:pt x="877359" y="1220258"/>
                  <a:pt x="820209" y="1256242"/>
                  <a:pt x="745067" y="1301750"/>
                </a:cubicBezTo>
                <a:cubicBezTo>
                  <a:pt x="669925" y="1347258"/>
                  <a:pt x="611717" y="1374775"/>
                  <a:pt x="529167" y="1441450"/>
                </a:cubicBezTo>
                <a:cubicBezTo>
                  <a:pt x="446617" y="1508125"/>
                  <a:pt x="327025" y="1607608"/>
                  <a:pt x="249767" y="1701800"/>
                </a:cubicBezTo>
                <a:cubicBezTo>
                  <a:pt x="172509" y="1795992"/>
                  <a:pt x="106892" y="1896533"/>
                  <a:pt x="65617" y="2006600"/>
                </a:cubicBezTo>
                <a:cubicBezTo>
                  <a:pt x="24342" y="2116667"/>
                  <a:pt x="4234" y="2260600"/>
                  <a:pt x="2117" y="2362200"/>
                </a:cubicBezTo>
                <a:cubicBezTo>
                  <a:pt x="0" y="2463800"/>
                  <a:pt x="23284" y="2533650"/>
                  <a:pt x="52917" y="2616200"/>
                </a:cubicBezTo>
                <a:cubicBezTo>
                  <a:pt x="82550" y="2698750"/>
                  <a:pt x="123825" y="2782358"/>
                  <a:pt x="179917" y="2857500"/>
                </a:cubicBezTo>
                <a:cubicBezTo>
                  <a:pt x="236009" y="2932642"/>
                  <a:pt x="287867" y="2997200"/>
                  <a:pt x="389467" y="3067050"/>
                </a:cubicBezTo>
                <a:cubicBezTo>
                  <a:pt x="491067" y="3136900"/>
                  <a:pt x="655109" y="3222625"/>
                  <a:pt x="789517" y="3276600"/>
                </a:cubicBezTo>
                <a:cubicBezTo>
                  <a:pt x="923925" y="3330575"/>
                  <a:pt x="1033992" y="3370792"/>
                  <a:pt x="1195917" y="3390900"/>
                </a:cubicBezTo>
                <a:cubicBezTo>
                  <a:pt x="1357842" y="3411008"/>
                  <a:pt x="1567392" y="3416300"/>
                  <a:pt x="1761067" y="3397250"/>
                </a:cubicBezTo>
                <a:cubicBezTo>
                  <a:pt x="1954742" y="3378200"/>
                  <a:pt x="2183342" y="3326342"/>
                  <a:pt x="2357967" y="3276600"/>
                </a:cubicBezTo>
                <a:cubicBezTo>
                  <a:pt x="2532592" y="3226858"/>
                  <a:pt x="2675467" y="3164417"/>
                  <a:pt x="2808817" y="3098800"/>
                </a:cubicBezTo>
                <a:cubicBezTo>
                  <a:pt x="2942167" y="3033183"/>
                  <a:pt x="3063876" y="2951692"/>
                  <a:pt x="3158067" y="2882900"/>
                </a:cubicBezTo>
                <a:cubicBezTo>
                  <a:pt x="3252258" y="2814108"/>
                  <a:pt x="3298825" y="2746375"/>
                  <a:pt x="3373967" y="2686050"/>
                </a:cubicBezTo>
                <a:cubicBezTo>
                  <a:pt x="3449109" y="2625725"/>
                  <a:pt x="3521075" y="2571750"/>
                  <a:pt x="3608917" y="2520950"/>
                </a:cubicBezTo>
                <a:cubicBezTo>
                  <a:pt x="3696759" y="2470150"/>
                  <a:pt x="3793067" y="2422525"/>
                  <a:pt x="3901017" y="2381250"/>
                </a:cubicBezTo>
                <a:cubicBezTo>
                  <a:pt x="4008967" y="2339975"/>
                  <a:pt x="4123267" y="2297642"/>
                  <a:pt x="4256617" y="2273300"/>
                </a:cubicBezTo>
                <a:cubicBezTo>
                  <a:pt x="4389967" y="2248958"/>
                  <a:pt x="4623859" y="2243667"/>
                  <a:pt x="4701117" y="2235200"/>
                </a:cubicBezTo>
              </a:path>
            </a:pathLst>
          </a:custGeom>
          <a:ln>
            <a:solidFill>
              <a:srgbClr val="CEBE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I: Curtain Wall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aseline="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Architectural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and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structural component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Encloses the lobby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Terminal Points: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Cradle Theater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Kreeger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café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45’-tall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Serpentine path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Multiple radii </a:t>
            </a:r>
            <a:endParaRPr kumimoji="0" lang="en-US" sz="2400" i="0" u="none" strike="noStrike" kern="1200" cap="none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4 degree inclined slope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3" name="Picture 52"/>
          <p:cNvPicPr/>
          <p:nvPr/>
        </p:nvPicPr>
        <p:blipFill>
          <a:blip r:embed="rId9"/>
          <a:srcRect l="7771" t="19371" r="7771"/>
          <a:stretch>
            <a:fillRect/>
          </a:stretch>
        </p:blipFill>
        <p:spPr bwMode="auto">
          <a:xfrm>
            <a:off x="19088100" y="389502"/>
            <a:ext cx="7543800" cy="54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53"/>
          <p:cNvGrpSpPr/>
          <p:nvPr/>
        </p:nvGrpSpPr>
        <p:grpSpPr>
          <a:xfrm>
            <a:off x="21031200" y="1447800"/>
            <a:ext cx="3810000" cy="2209800"/>
            <a:chOff x="21031200" y="1447800"/>
            <a:chExt cx="3810000" cy="2209800"/>
          </a:xfrm>
        </p:grpSpPr>
        <p:sp>
          <p:nvSpPr>
            <p:cNvPr id="55" name="TextBox 54"/>
            <p:cNvSpPr txBox="1"/>
            <p:nvPr/>
          </p:nvSpPr>
          <p:spPr>
            <a:xfrm>
              <a:off x="22098000" y="175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Kreeger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698200" y="2362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Cradle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031200" y="3288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Fichandler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698200" y="1447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Back of </a:t>
              </a:r>
              <a:b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House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0"/>
          <a:srcRect l="27930" t="43687" r="40937" b="23447"/>
          <a:stretch>
            <a:fillRect/>
          </a:stretch>
        </p:blipFill>
        <p:spPr bwMode="auto">
          <a:xfrm>
            <a:off x="13024509" y="1351044"/>
            <a:ext cx="4653891" cy="383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  <p:sp>
        <p:nvSpPr>
          <p:cNvPr id="28" name="Oval 27"/>
          <p:cNvSpPr/>
          <p:nvPr/>
        </p:nvSpPr>
        <p:spPr>
          <a:xfrm rot="422803">
            <a:off x="24117300" y="3429000"/>
            <a:ext cx="457200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3164800" y="1371600"/>
            <a:ext cx="533400" cy="533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I: Discussion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Problem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The 4 degree slope of the curtain wall causes the glazing units to increase in size as the slope progresses, producing a combination of rectangular and trapezoidal pieces.  The size and shape of the glazing units are extremely inconsistent, making the system very expensive and difficult  to coordinate.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Objective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Slightly adjust the architecture of the curtain wall by eliminating the 4 degree slope.  The façade will then be vertically plumb along the serpentine path, and more uniform glazing unit sizes can be used along each face.  </a:t>
            </a:r>
          </a:p>
          <a:p>
            <a:pPr lvl="1">
              <a:spcBef>
                <a:spcPct val="0"/>
              </a:spcBef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 l="27938" t="42565" r="41000" b="23207"/>
          <a:stretch>
            <a:fillRect/>
          </a:stretch>
        </p:blipFill>
        <p:spPr bwMode="auto">
          <a:xfrm>
            <a:off x="19659600" y="368121"/>
            <a:ext cx="6400800" cy="54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5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4" name="Picture 33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6" name="Picture 35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8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Support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Support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(18) Parallel strand lumber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columns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30” diameter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36’ </a:t>
            </a: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o.c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Cast ductile-iron bases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Exaggerated pin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Wood support arms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Wood </a:t>
            </a:r>
            <a:r>
              <a:rPr lang="en-US" sz="2400" dirty="0" err="1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muntins</a:t>
            </a: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Aluminum plates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Stainless steel cables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Support dead load of glass</a:t>
            </a: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0"/>
          <a:srcRect l="-287" r="447"/>
          <a:stretch>
            <a:fillRect/>
          </a:stretch>
        </p:blipFill>
        <p:spPr bwMode="auto">
          <a:xfrm>
            <a:off x="14249400" y="3810001"/>
            <a:ext cx="3735355" cy="183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16493528" y="2100851"/>
            <a:ext cx="2368550" cy="6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8" descr="top2"/>
          <p:cNvPicPr/>
          <p:nvPr/>
        </p:nvPicPr>
        <p:blipFill>
          <a:blip r:embed="rId12"/>
          <a:srcRect r="53569"/>
          <a:stretch>
            <a:fillRect/>
          </a:stretch>
        </p:blipFill>
        <p:spPr bwMode="auto">
          <a:xfrm>
            <a:off x="14250955" y="1219200"/>
            <a:ext cx="2895600" cy="23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Glazing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Glazing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1/8”-thick insulated </a:t>
            </a:r>
            <a:b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vision glass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55 faces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36 modules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Rectangular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19 </a:t>
            </a:r>
            <a:r>
              <a:rPr lang="en-US" sz="2400" baseline="0" dirty="0" err="1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infills</a:t>
            </a:r>
            <a:r>
              <a:rPr lang="en-US" sz="2400" baseline="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Trapezoidal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Typically </a:t>
            </a:r>
            <a:r>
              <a:rPr lang="en-US" sz="2400" baseline="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units high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365 units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850 lbs</a:t>
            </a:r>
            <a:r>
              <a:rPr kumimoji="0" lang="en-US" sz="24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per unit</a:t>
            </a:r>
            <a:endParaRPr kumimoji="0" lang="en-US" sz="2400" i="0" u="none" strike="noStrike" kern="1200" cap="none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5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4" name="Picture 33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6" name="Picture 35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8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 l="46250" t="12072" r="3750" b="9859"/>
          <a:stretch>
            <a:fillRect/>
          </a:stretch>
        </p:blipFill>
        <p:spPr bwMode="auto">
          <a:xfrm>
            <a:off x="13563600" y="954404"/>
            <a:ext cx="4114800" cy="498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Glazing Take-Off Summary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7" name="Diagram 36"/>
          <p:cNvGraphicFramePr/>
          <p:nvPr/>
        </p:nvGraphicFramePr>
        <p:xfrm>
          <a:off x="19202400" y="1676400"/>
          <a:ext cx="7223536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4046200" y="5467290"/>
            <a:ext cx="1066800" cy="400110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Module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421100" y="5467290"/>
            <a:ext cx="685800" cy="400110"/>
          </a:xfrm>
          <a:prstGeom prst="rect">
            <a:avLst/>
          </a:prstGeom>
          <a:solidFill>
            <a:schemeClr val="accent6"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Infill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Take-Off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Elevation Matrix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Excel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Dimensioned all 365 Units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Heights (Le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ft &amp; </a:t>
            </a: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Right)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Widths (</a:t>
            </a: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Top &amp; B</a:t>
            </a:r>
            <a:r>
              <a:rPr lang="en-US" sz="2400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ottom)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Each column supports 4 faces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(2) module faces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(2) infill faces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Portals = entryways into the building</a:t>
            </a:r>
          </a:p>
          <a:p>
            <a:pPr>
              <a:spcBef>
                <a:spcPct val="0"/>
              </a:spcBef>
              <a:defRPr/>
            </a:pPr>
            <a:endParaRPr kumimoji="0" lang="en-US" i="0" u="none" strike="noStrike" kern="1200" cap="none" spc="-100" normalizeH="0" baseline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sz="2400" i="0" u="none" strike="noStrike" kern="1200" cap="none" spc="300" normalizeH="0" baseline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Example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Infill 6, Module 3, and Infill 5</a:t>
            </a:r>
            <a:endParaRPr kumimoji="0" lang="en-US" sz="2400" i="0" u="none" strike="noStrike" kern="1200" cap="none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Matrix Example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8878504" y="1143000"/>
          <a:ext cx="7943896" cy="4495787"/>
        </p:xfrm>
        <a:graphic>
          <a:graphicData uri="http://schemas.openxmlformats.org/drawingml/2006/table">
            <a:tbl>
              <a:tblPr/>
              <a:tblGrid>
                <a:gridCol w="705619"/>
                <a:gridCol w="935426"/>
                <a:gridCol w="705619"/>
                <a:gridCol w="631799"/>
                <a:gridCol w="470979"/>
                <a:gridCol w="621482"/>
                <a:gridCol w="621482"/>
                <a:gridCol w="440316"/>
                <a:gridCol w="621482"/>
                <a:gridCol w="621482"/>
                <a:gridCol w="946728"/>
                <a:gridCol w="621482"/>
              </a:tblGrid>
              <a:tr h="195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Infill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Module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Module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Infill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4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1497" marR="11497" marT="11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11497" marR="11497" marT="11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1497" marR="11497" marT="11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1497" marR="11497" marT="11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12'-5 3/32"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12'-4 27/32"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1/4"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1/4"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1/4"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6'-5"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6'-5"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1/4"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1/4"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1/4"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12'-2 7/16"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12'-2 27/32"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12'-2 7/16"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12'-2 27/32"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11'-11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12'-0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11'-11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12'-0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11'-10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11'-10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11'-6 9/16"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11'-8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11'-6 9/16"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11'-8 13/16"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11'-3 29/32"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11'-6 25/32"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11'-3 29/32"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11'-6 25/32"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4'-5 1/16"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4'-5 1/16"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11'-2 3/32"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11'-4 25/32"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11'-4 25/32"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Portal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6'-5 1/8"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6'-5 1/8"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6'-5 1/8"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6'-5 1/8"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3/4"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1497" marR="11497" marT="1149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11566525" y="3315335"/>
            <a:ext cx="854075" cy="2163368"/>
          </a:xfrm>
          <a:prstGeom prst="rtTriangle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Vertical Face Heights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By eliminating the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 degree slope, the glass faces become too high from floor to ceiling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Adjusted all faces for their vertically 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plumb height </a:t>
            </a:r>
            <a:endParaRPr lang="en-US" sz="2400" noProof="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i="0" u="none" strike="noStrike" kern="1200" cap="none" spc="-100" normalizeH="0" baseline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" name="Picture 20" descr="PSL Column Elevation"/>
          <p:cNvPicPr/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5199" b="3544"/>
          <a:stretch>
            <a:fillRect/>
          </a:stretch>
        </p:blipFill>
        <p:spPr bwMode="auto">
          <a:xfrm>
            <a:off x="15621000" y="1981200"/>
            <a:ext cx="1839026" cy="385948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</p:pic>
      <p:cxnSp>
        <p:nvCxnSpPr>
          <p:cNvPr id="51202" name="AutoShape 2"/>
          <p:cNvCxnSpPr>
            <a:cxnSpLocks noChangeShapeType="1"/>
          </p:cNvCxnSpPr>
          <p:nvPr/>
        </p:nvCxnSpPr>
        <p:spPr bwMode="auto">
          <a:xfrm>
            <a:off x="16262985" y="2232660"/>
            <a:ext cx="0" cy="3543300"/>
          </a:xfrm>
          <a:prstGeom prst="straightConnector1">
            <a:avLst/>
          </a:prstGeom>
          <a:noFill/>
          <a:ln w="19050">
            <a:solidFill>
              <a:srgbClr val="99CC00"/>
            </a:solidFill>
            <a:round/>
            <a:headEnd/>
            <a:tailEnd/>
          </a:ln>
        </p:spPr>
      </p:cxnSp>
      <p:cxnSp>
        <p:nvCxnSpPr>
          <p:cNvPr id="51203" name="AutoShape 3"/>
          <p:cNvCxnSpPr>
            <a:cxnSpLocks noChangeShapeType="1"/>
          </p:cNvCxnSpPr>
          <p:nvPr/>
        </p:nvCxnSpPr>
        <p:spPr bwMode="auto">
          <a:xfrm rot="16200000" flipH="1">
            <a:off x="14619923" y="3881437"/>
            <a:ext cx="3549015" cy="251460"/>
          </a:xfrm>
          <a:prstGeom prst="straightConnector1">
            <a:avLst/>
          </a:prstGeom>
          <a:noFill/>
          <a:ln w="19050">
            <a:solidFill>
              <a:srgbClr val="0099FF"/>
            </a:solidFill>
            <a:round/>
            <a:headEnd/>
            <a:tailEnd/>
          </a:ln>
        </p:spPr>
      </p:cxn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9906000" y="4114800"/>
            <a:ext cx="1660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99CC00"/>
                </a:solidFill>
                <a:effectLst/>
              </a:rPr>
              <a:t>Vertical Height</a:t>
            </a:r>
            <a:b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99CC00"/>
                </a:solidFill>
                <a:effectLst/>
              </a:rPr>
            </a:b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99CC00"/>
                </a:solidFill>
                <a:effectLst/>
              </a:rPr>
              <a:t>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1490960" y="3726180"/>
            <a:ext cx="457200" cy="29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13792200" y="3962400"/>
            <a:ext cx="1447800" cy="6703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Arial" pitchFamily="34" charset="0"/>
              </a:rPr>
            </a:b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99CC00"/>
                </a:solidFill>
                <a:effectLst/>
              </a:rPr>
              <a:t>X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 =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</a:rPr>
              <a:t>Y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</a:rPr>
              <a:t>(cos4°)</a:t>
            </a:r>
          </a:p>
        </p:txBody>
      </p:sp>
      <p:sp>
        <p:nvSpPr>
          <p:cNvPr id="51218" name="Arc 18"/>
          <p:cNvSpPr>
            <a:spLocks/>
          </p:cNvSpPr>
          <p:nvPr/>
        </p:nvSpPr>
        <p:spPr bwMode="auto">
          <a:xfrm flipV="1">
            <a:off x="11570940" y="3642360"/>
            <a:ext cx="125760" cy="90864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21486"/>
              <a:gd name="T2" fmla="*/ 21600 w 21600"/>
              <a:gd name="T3" fmla="*/ 21486 h 21486"/>
              <a:gd name="T4" fmla="*/ 0 w 21600"/>
              <a:gd name="T5" fmla="*/ 21486 h 2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86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</a:path>
              <a:path w="21600" h="21486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lnTo>
                  <a:pt x="0" y="2148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1887200" y="4103674"/>
            <a:ext cx="1775756" cy="50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</a:rPr>
              <a:t>Sloped Height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0099FF"/>
                </a:solidFill>
                <a:effectLst/>
              </a:rPr>
              <a:t> </a:t>
            </a:r>
            <a:br>
              <a:rPr kumimoji="0" lang="en-US" sz="1600" i="0" u="none" strike="noStrike" cap="none" normalizeH="0" dirty="0" smtClean="0">
                <a:ln>
                  <a:noFill/>
                </a:ln>
                <a:solidFill>
                  <a:srgbClr val="0099FF"/>
                </a:solidFill>
                <a:effectLst/>
              </a:rPr>
            </a:b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</a:rPr>
              <a:t>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6600"/>
                </a:solidFill>
                <a:effectLst/>
                <a:ea typeface="+mj-ea"/>
                <a:cs typeface="Arial" pitchFamily="34" charset="0"/>
              </a:rPr>
              <a:t>Adjustment</a:t>
            </a:r>
            <a:r>
              <a:rPr lang="en-US" sz="2400" spc="300" dirty="0" smtClean="0">
                <a:solidFill>
                  <a:srgbClr val="FF6600"/>
                </a:solidFill>
                <a:effectLst/>
                <a:ea typeface="+mj-ea"/>
                <a:cs typeface="Arial" pitchFamily="34" charset="0"/>
              </a:rPr>
              <a:t> of Unit Heights</a:t>
            </a:r>
            <a:endParaRPr lang="en-US" sz="2400" spc="300" baseline="0" dirty="0" smtClean="0">
              <a:solidFill>
                <a:srgbClr val="FF6600"/>
              </a:solidFill>
              <a:effectLst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Found  most reoccurring height value : 6’-4 3/8”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Applied it to as many units as possible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Last unit became custom sized to fit the layout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spc="300" dirty="0" smtClean="0">
                <a:solidFill>
                  <a:srgbClr val="CCCC00"/>
                </a:solidFill>
                <a:cs typeface="Arial" pitchFamily="34" charset="0"/>
              </a:rPr>
              <a:t>Adjustment of Unit Widths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Standard size of modules maintained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Infills</a:t>
            </a:r>
            <a:r>
              <a:rPr kumimoji="0" lang="en-US" sz="2400" i="0" u="none" strike="noStrike" kern="1200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 had most inconsistent width dimensions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Base dimensions added together and averaged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Between faces obstructed by portals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Created repeating unit sizes</a:t>
            </a:r>
            <a:endParaRPr kumimoji="0" lang="en-US" sz="2400" i="0" u="none" strike="noStrike" kern="1200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This method prevented having to redesign the portals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ANALYSIS I: New Matrix Example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9202400" y="1143000"/>
          <a:ext cx="7296257" cy="4495810"/>
        </p:xfrm>
        <a:graphic>
          <a:graphicData uri="http://schemas.openxmlformats.org/drawingml/2006/table">
            <a:tbl>
              <a:tblPr/>
              <a:tblGrid>
                <a:gridCol w="619065"/>
                <a:gridCol w="776037"/>
                <a:gridCol w="619065"/>
                <a:gridCol w="619065"/>
                <a:gridCol w="437900"/>
                <a:gridCol w="619065"/>
                <a:gridCol w="619065"/>
                <a:gridCol w="437900"/>
                <a:gridCol w="619065"/>
                <a:gridCol w="619065"/>
                <a:gridCol w="691900"/>
                <a:gridCol w="619065"/>
              </a:tblGrid>
              <a:tr h="19547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Infill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Module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Module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Infill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4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10289" marR="10289" marT="10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0289" marR="10289" marT="10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10289" marR="10289" marT="10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10289" marR="10289" marT="102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4'-3 7/8"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4'-3 7/8"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6'-4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11'-2 3/32"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Portal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6'-3 3/4"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6'-3 3/4"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6'-3 3/4"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6'-3 3/4"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6'-3 3/4"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6'-3 3/4"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95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11'-0"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11'-9 3/8"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0289" marR="10289" marT="102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6600"/>
                </a:solidFill>
                <a:effectLst/>
                <a:ea typeface="+mj-ea"/>
                <a:cs typeface="Arial" pitchFamily="34" charset="0"/>
              </a:rPr>
              <a:t>Analyzed</a:t>
            </a:r>
            <a:r>
              <a:rPr lang="en-US" sz="2400" spc="300" dirty="0" smtClean="0">
                <a:solidFill>
                  <a:srgbClr val="FF6600"/>
                </a:solidFill>
                <a:effectLst/>
                <a:ea typeface="+mj-ea"/>
                <a:cs typeface="Arial" pitchFamily="34" charset="0"/>
              </a:rPr>
              <a:t> support and glazing separately.</a:t>
            </a:r>
            <a:endParaRPr lang="en-US" sz="2400" spc="300" baseline="0" dirty="0" smtClean="0">
              <a:solidFill>
                <a:schemeClr val="bg1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CCCC00"/>
                </a:solidFill>
                <a:effectLst/>
                <a:ea typeface="+mj-ea"/>
                <a:cs typeface="Arial" pitchFamily="34" charset="0"/>
              </a:rPr>
              <a:t>Considered Impact on: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Engineering Design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Detailing (connections)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Material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Shop Fabrication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Site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Support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Cost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829800" y="2346960"/>
          <a:ext cx="7775892" cy="245364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2848610"/>
                <a:gridCol w="3450272"/>
                <a:gridCol w="147701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Component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Percentage of Overall 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Engineering Design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$390,000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Detailing 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$390,000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Material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$1,170,000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Shop Fabrication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$975,000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Site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$975,000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$3,900,000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Support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Expected Savings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Only 1.4% of cost.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8544722" y="2225040"/>
          <a:ext cx="8629650" cy="280416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2426335"/>
                <a:gridCol w="1886585"/>
                <a:gridCol w="1432560"/>
                <a:gridCol w="1407160"/>
                <a:gridCol w="147701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Component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Percentage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Overall Cost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Expected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Decrease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Expected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Savings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Adjusted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Cost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Engineering Design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5% of 10%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$19,500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$370,500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Detailing 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3% of 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$11,700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$378,300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Material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30%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2% of 30%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$23,400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$1,146,600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Shop Fabrication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0% of 25%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$975,000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Site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0% of 25%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$0</a:t>
                      </a:r>
                      <a:endParaRPr lang="en-US" sz="200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$975,000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$54,600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$3,845,400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9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2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6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7" name="Picture 16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8" name="Picture 17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9" name="Picture 18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1" name="Picture 20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Support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a typeface="+mj-ea"/>
                <a:cs typeface="Arial" pitchFamily="34" charset="0"/>
              </a:rPr>
              <a:t>Installation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CCCC00"/>
              </a:solidFill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No change.  Will still require 112 days to install.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10"/>
          <a:srcRect l="17618" t="17000" r="17561" b="65611"/>
          <a:stretch>
            <a:fillRect/>
          </a:stretch>
        </p:blipFill>
        <p:spPr bwMode="auto">
          <a:xfrm>
            <a:off x="9353550" y="2286000"/>
            <a:ext cx="8751397" cy="1795085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2420600" y="2743200"/>
            <a:ext cx="762000" cy="189811"/>
          </a:xfrm>
          <a:prstGeom prst="rect">
            <a:avLst/>
          </a:prstGeom>
          <a:solidFill>
            <a:srgbClr val="4BACC6">
              <a:alpha val="39999"/>
            </a:srgbClr>
          </a:solidFill>
          <a:ln w="9525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2420600" y="2934389"/>
            <a:ext cx="762000" cy="189811"/>
          </a:xfrm>
          <a:prstGeom prst="rect">
            <a:avLst/>
          </a:prstGeom>
          <a:solidFill>
            <a:srgbClr val="4BACC6">
              <a:alpha val="39999"/>
            </a:srgbClr>
          </a:solidFill>
          <a:ln w="9525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Glazing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Cost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Glazing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Expected Savings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32% cost reduction.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019983" y="2194560"/>
          <a:ext cx="7353617" cy="245364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2426335"/>
                <a:gridCol w="3450272"/>
                <a:gridCol w="147701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Component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Percentage of Overall 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Engineering Design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$350,000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Detailing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$350,000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Material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$1,050,000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Shop Fabrication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$875,000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Site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$875,000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$3,500,000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8454914" y="2148840"/>
          <a:ext cx="8840788" cy="280416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2426335"/>
                <a:gridCol w="1886585"/>
                <a:gridCol w="1573848"/>
                <a:gridCol w="1477010"/>
                <a:gridCol w="147701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Component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Percentage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Overall 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Expected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Decrease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Expected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Savings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Adjusted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Cost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Engineering Design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45% of 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$157,500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$192,500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Detailing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10%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30% of 10%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$105,000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$245,000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Material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30%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10% of 30%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$105,000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$945,000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Shop Fabrication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57% of 25%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$498,750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$376,250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Site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29% of 25%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$253,750</a:t>
                      </a:r>
                      <a:endParaRPr lang="en-US" sz="200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$621,250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$1,120,000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$2,380,000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Glazing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a typeface="+mj-ea"/>
                <a:cs typeface="Arial" pitchFamily="34" charset="0"/>
              </a:rPr>
              <a:t>Installation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Sequences (19 total)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(1) infill and (2) adjacent modules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Approximately (21) units each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2 main activities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Construction of support and framing (3 days each)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57 days total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Placement of glazing  (4 days each)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76 days total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pitchFamily="34" charset="0"/>
              </a:rPr>
              <a:t>Total Schedule: 133 days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cs typeface="Arial" pitchFamily="34" charset="0"/>
              </a:rPr>
              <a:t>ANALYSIS I: Results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0000FF"/>
              </a:solidFill>
              <a:effectLst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baseline="0" dirty="0" smtClean="0">
                <a:solidFill>
                  <a:srgbClr val="FF3300"/>
                </a:solidFill>
                <a:effectLst/>
                <a:ea typeface="+mj-ea"/>
                <a:cs typeface="Arial" pitchFamily="34" charset="0"/>
              </a:rPr>
              <a:t>Glazing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a typeface="+mj-ea"/>
                <a:cs typeface="Arial" pitchFamily="34" charset="0"/>
              </a:rPr>
              <a:t>Installation Comparison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50% reduction in installation time.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noProof="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2">
              <a:spcBef>
                <a:spcPct val="0"/>
              </a:spcBef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521631" y="2286000"/>
          <a:ext cx="6547169" cy="245364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2167573"/>
                <a:gridCol w="2081848"/>
                <a:gridCol w="229774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Original Design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Proposed Design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Framing/Support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(1 Sequence)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 days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1.5 days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Glazing Erection</a:t>
                      </a:r>
                      <a:b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  <a:latin typeface="+mn-lt"/>
                        </a:rPr>
                        <a:t>(1 Sequence)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 days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 days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Total</a:t>
                      </a:r>
                      <a:br>
                        <a:rPr lang="en-US" sz="2000">
                          <a:latin typeface="+mn-lt"/>
                        </a:rPr>
                      </a:br>
                      <a:r>
                        <a:rPr lang="en-US" sz="2000">
                          <a:latin typeface="+mn-lt"/>
                        </a:rPr>
                        <a:t>(19 Sequences)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</a:rPr>
                        <a:t>133 days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</a:rPr>
                        <a:t>66.5 days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I: Constructability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Constructability Discussion</a:t>
            </a: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Long lead time item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Damaged units difficult to replace</a:t>
            </a:r>
          </a:p>
          <a:p>
            <a:pPr lvl="2"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Coordination nightmare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365 units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 interchangeable locations</a:t>
            </a:r>
          </a:p>
          <a:p>
            <a:pPr lvl="2"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Setting on a 4 degree slope 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Multiple radii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I: Constructability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Constructability Discussion</a:t>
            </a: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Long lead time item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Damaged units difficult to replace</a:t>
            </a:r>
          </a:p>
          <a:p>
            <a:pPr lvl="2"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Coordination nightmare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365 units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 interchangeable locations</a:t>
            </a:r>
          </a:p>
          <a:p>
            <a:pPr lvl="2"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Setting on a 4 degree slope 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Multiple radii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Architecture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Architectural Discussion</a:t>
            </a: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Prominent feature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Owner reluctant to change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Fear it will compromise quality</a:t>
            </a:r>
          </a:p>
          <a:p>
            <a:pPr lvl="2"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Congruence with the Cradle Theater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 degree slope</a:t>
            </a:r>
          </a:p>
          <a:p>
            <a:pPr lvl="2"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Recommendation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Decision must be made by Arena Stage.</a:t>
            </a: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Change in architectural appearance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Coordination and installation greatly simplified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Installation 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Saved 66.5 days (27% of total schedule)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50% reduction in installation of glazing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$1,174,600 saved (16% of total cost)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32% reduction in cost of glazing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9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2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6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7" name="Picture 16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8" name="Picture 17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9" name="Picture 18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1" name="Picture 20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spc="-100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III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Redesign of the Fichandler Stage </a:t>
            </a:r>
            <a:b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Air Distribution System</a:t>
            </a:r>
          </a:p>
        </p:txBody>
      </p:sp>
      <p:pic>
        <p:nvPicPr>
          <p:cNvPr id="22" name="Picture 21"/>
          <p:cNvPicPr/>
          <p:nvPr/>
        </p:nvPicPr>
        <p:blipFill>
          <a:blip r:embed="rId9"/>
          <a:srcRect l="7771" t="19371" r="7771"/>
          <a:stretch>
            <a:fillRect/>
          </a:stretch>
        </p:blipFill>
        <p:spPr bwMode="auto">
          <a:xfrm>
            <a:off x="19088100" y="389502"/>
            <a:ext cx="7543800" cy="54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1031200" y="1447800"/>
            <a:ext cx="3810000" cy="2209800"/>
            <a:chOff x="21031200" y="1447800"/>
            <a:chExt cx="3810000" cy="2209800"/>
          </a:xfrm>
        </p:grpSpPr>
        <p:sp>
          <p:nvSpPr>
            <p:cNvPr id="25" name="TextBox 24"/>
            <p:cNvSpPr txBox="1"/>
            <p:nvPr/>
          </p:nvSpPr>
          <p:spPr>
            <a:xfrm>
              <a:off x="22098000" y="175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Kreeger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698200" y="2362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Cradle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031200" y="3288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Fichandler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98200" y="1447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Back of </a:t>
              </a:r>
              <a:b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House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69200" y="2971800"/>
            <a:ext cx="2819400" cy="1775302"/>
            <a:chOff x="20504150" y="3045619"/>
            <a:chExt cx="2632078" cy="1657350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H="1">
              <a:off x="20389850" y="3810000"/>
              <a:ext cx="977900" cy="749300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20453350" y="3441700"/>
              <a:ext cx="304800" cy="203200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0707350" y="3048000"/>
              <a:ext cx="1149350" cy="342900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1247894" y="4672013"/>
              <a:ext cx="509587" cy="28575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1757481" y="4143376"/>
              <a:ext cx="1314450" cy="559593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22965967" y="3977878"/>
              <a:ext cx="278608" cy="61914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1855113" y="3045619"/>
              <a:ext cx="388143" cy="42862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240875" y="3088481"/>
              <a:ext cx="895350" cy="785813"/>
            </a:xfrm>
            <a:prstGeom prst="line">
              <a:avLst/>
            </a:prstGeom>
            <a:ln>
              <a:solidFill>
                <a:srgbClr val="CEBE6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The Fichandler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400" b="1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The “</a:t>
            </a:r>
            <a:r>
              <a:rPr lang="en-US" sz="2400" spc="300" dirty="0" err="1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Fich</a:t>
            </a: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”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Originally built in 1960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Architect Harry </a:t>
            </a: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Weese</a:t>
            </a: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Most well known icon of Arena Stage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Theater-in-the-round (surrounded by audience on all four sides)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4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0" name="Picture 219" descr="Fichandler Section - 1960, by architect Harry Weese.jp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0016" b="4499"/>
          <a:stretch>
            <a:fillRect/>
          </a:stretch>
        </p:blipFill>
        <p:spPr>
          <a:xfrm>
            <a:off x="10996863" y="3061062"/>
            <a:ext cx="5309937" cy="288253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Current 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1"/>
                </a:solidFill>
              </a:rPr>
              <a:t>(1) Air Handling Unit – Supply Air Flow: 10,500 </a:t>
            </a:r>
            <a:r>
              <a:rPr lang="en-US" sz="2400" dirty="0" err="1" smtClean="0">
                <a:solidFill>
                  <a:schemeClr val="accent1"/>
                </a:solidFill>
              </a:rPr>
              <a:t>cfm</a:t>
            </a: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/>
            <a:endParaRPr lang="en-US" sz="2000" dirty="0" smtClean="0">
              <a:solidFill>
                <a:schemeClr val="accent1"/>
              </a:solidFill>
            </a:endParaRPr>
          </a:p>
          <a:p>
            <a:pPr lvl="0"/>
            <a:r>
              <a:rPr lang="en-US" sz="2400" dirty="0" smtClean="0">
                <a:solidFill>
                  <a:schemeClr val="accent1"/>
                </a:solidFill>
              </a:rPr>
              <a:t>Sheet Metal Duct – 618 LF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Ring duct plenum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(8) Branch ducts above wood ceiling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(16) Open diffusers with hinged air deflectors 	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ea typeface="+mj-ea"/>
              <a:cs typeface="Arial" pitchFamily="34" charset="0"/>
            </a:endParaRPr>
          </a:p>
          <a:p>
            <a:pPr lvl="0"/>
            <a:endParaRPr lang="en-US" sz="1600" dirty="0" smtClean="0">
              <a:solidFill>
                <a:schemeClr val="accent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10"/>
          <a:srcRect l="19410" t="16756" r="19095" b="8809"/>
          <a:stretch>
            <a:fillRect/>
          </a:stretch>
        </p:blipFill>
        <p:spPr bwMode="auto">
          <a:xfrm>
            <a:off x="20040600" y="558800"/>
            <a:ext cx="5759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0191412" y="636588"/>
            <a:ext cx="5494338" cy="5205412"/>
            <a:chOff x="1831" y="1564"/>
            <a:chExt cx="8651" cy="8196"/>
          </a:xfrm>
        </p:grpSpPr>
        <p:sp>
          <p:nvSpPr>
            <p:cNvPr id="107" name="Rectangle 5"/>
            <p:cNvSpPr>
              <a:spLocks noChangeArrowheads="1"/>
            </p:cNvSpPr>
            <p:nvPr/>
          </p:nvSpPr>
          <p:spPr bwMode="auto">
            <a:xfrm rot="-2685632">
              <a:off x="1831" y="2433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"/>
            <p:cNvSpPr>
              <a:spLocks noChangeArrowheads="1"/>
            </p:cNvSpPr>
            <p:nvPr/>
          </p:nvSpPr>
          <p:spPr bwMode="auto">
            <a:xfrm>
              <a:off x="2027" y="3095"/>
              <a:ext cx="137" cy="515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 rot="2714368">
              <a:off x="1812" y="8796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"/>
            <p:cNvSpPr>
              <a:spLocks noChangeArrowheads="1"/>
            </p:cNvSpPr>
            <p:nvPr/>
          </p:nvSpPr>
          <p:spPr bwMode="auto">
            <a:xfrm rot="2714368">
              <a:off x="8665" y="2420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10139" y="3095"/>
              <a:ext cx="137" cy="515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"/>
            <p:cNvSpPr>
              <a:spLocks noChangeArrowheads="1"/>
            </p:cNvSpPr>
            <p:nvPr/>
          </p:nvSpPr>
          <p:spPr bwMode="auto">
            <a:xfrm rot="-2685632">
              <a:off x="8662" y="8788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"/>
            <p:cNvSpPr>
              <a:spLocks noChangeArrowheads="1"/>
            </p:cNvSpPr>
            <p:nvPr/>
          </p:nvSpPr>
          <p:spPr bwMode="auto">
            <a:xfrm>
              <a:off x="3362" y="9392"/>
              <a:ext cx="5583" cy="15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3362" y="1755"/>
              <a:ext cx="2501" cy="15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943" y="1910"/>
              <a:ext cx="669" cy="1462"/>
              <a:chOff x="5103" y="2310"/>
              <a:chExt cx="669" cy="1462"/>
            </a:xfrm>
          </p:grpSpPr>
          <p:sp>
            <p:nvSpPr>
              <p:cNvPr id="152" name="Rectangle 1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6697" y="1904"/>
              <a:ext cx="669" cy="1462"/>
              <a:chOff x="5103" y="2310"/>
              <a:chExt cx="669" cy="1462"/>
            </a:xfrm>
          </p:grpSpPr>
          <p:sp>
            <p:nvSpPr>
              <p:cNvPr id="148" name="Rectangle 1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2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2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2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 rot="5400000">
              <a:off x="9075" y="4123"/>
              <a:ext cx="669" cy="1462"/>
              <a:chOff x="5103" y="2310"/>
              <a:chExt cx="669" cy="1462"/>
            </a:xfrm>
          </p:grpSpPr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2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2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2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8"/>
            <p:cNvGrpSpPr>
              <a:grpSpLocks/>
            </p:cNvGrpSpPr>
            <p:nvPr/>
          </p:nvGrpSpPr>
          <p:grpSpPr bwMode="auto">
            <a:xfrm rot="5400000">
              <a:off x="9081" y="5730"/>
              <a:ext cx="669" cy="1462"/>
              <a:chOff x="5103" y="2310"/>
              <a:chExt cx="669" cy="1462"/>
            </a:xfrm>
          </p:grpSpPr>
          <p:sp>
            <p:nvSpPr>
              <p:cNvPr id="140" name="Rectangle 2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3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 rot="-5400000">
              <a:off x="2573" y="4125"/>
              <a:ext cx="669" cy="1462"/>
              <a:chOff x="5103" y="2310"/>
              <a:chExt cx="669" cy="1462"/>
            </a:xfrm>
          </p:grpSpPr>
          <p:sp>
            <p:nvSpPr>
              <p:cNvPr id="136" name="Rectangle 3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38"/>
            <p:cNvGrpSpPr>
              <a:grpSpLocks/>
            </p:cNvGrpSpPr>
            <p:nvPr/>
          </p:nvGrpSpPr>
          <p:grpSpPr bwMode="auto">
            <a:xfrm rot="-5400000">
              <a:off x="2579" y="5732"/>
              <a:ext cx="669" cy="1462"/>
              <a:chOff x="5103" y="2310"/>
              <a:chExt cx="669" cy="1462"/>
            </a:xfrm>
          </p:grpSpPr>
          <p:sp>
            <p:nvSpPr>
              <p:cNvPr id="132" name="Rectangle 3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4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4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4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 rot="10800000">
              <a:off x="4946" y="7958"/>
              <a:ext cx="669" cy="1462"/>
              <a:chOff x="5103" y="2310"/>
              <a:chExt cx="669" cy="1462"/>
            </a:xfrm>
          </p:grpSpPr>
          <p:sp>
            <p:nvSpPr>
              <p:cNvPr id="128" name="Rectangle 4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4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4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4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 rot="10800000">
              <a:off x="6700" y="7952"/>
              <a:ext cx="669" cy="1462"/>
              <a:chOff x="5103" y="2310"/>
              <a:chExt cx="669" cy="1462"/>
            </a:xfrm>
          </p:grpSpPr>
          <p:sp>
            <p:nvSpPr>
              <p:cNvPr id="124" name="Rectangle 4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5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5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5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3" name="Rectangle 53"/>
            <p:cNvSpPr>
              <a:spLocks noChangeArrowheads="1"/>
            </p:cNvSpPr>
            <p:nvPr/>
          </p:nvSpPr>
          <p:spPr bwMode="auto">
            <a:xfrm>
              <a:off x="6462" y="1749"/>
              <a:ext cx="2501" cy="15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55"/>
          <p:cNvGrpSpPr/>
          <p:nvPr/>
        </p:nvGrpSpPr>
        <p:grpSpPr>
          <a:xfrm>
            <a:off x="22032913" y="2492375"/>
            <a:ext cx="1795462" cy="1476375"/>
            <a:chOff x="18745200" y="2743200"/>
            <a:chExt cx="1795462" cy="1476375"/>
          </a:xfrm>
        </p:grpSpPr>
        <p:sp>
          <p:nvSpPr>
            <p:cNvPr id="157" name="Rectangle 64"/>
            <p:cNvSpPr>
              <a:spLocks noChangeArrowheads="1"/>
            </p:cNvSpPr>
            <p:nvPr/>
          </p:nvSpPr>
          <p:spPr bwMode="auto">
            <a:xfrm>
              <a:off x="18745200" y="2743200"/>
              <a:ext cx="1795462" cy="1476375"/>
            </a:xfrm>
            <a:prstGeom prst="rect">
              <a:avLst/>
            </a:prstGeom>
            <a:solidFill>
              <a:srgbClr val="C0504D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Text Box 65"/>
            <p:cNvSpPr txBox="1">
              <a:spLocks noChangeArrowheads="1"/>
            </p:cNvSpPr>
            <p:nvPr/>
          </p:nvSpPr>
          <p:spPr bwMode="auto">
            <a:xfrm>
              <a:off x="19256057" y="3695700"/>
              <a:ext cx="7874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Stage (Below)</a:t>
              </a:r>
            </a:p>
          </p:txBody>
        </p:sp>
      </p:grpSp>
      <p:sp>
        <p:nvSpPr>
          <p:cNvPr id="159" name="Text Box 66"/>
          <p:cNvSpPr txBox="1">
            <a:spLocks noChangeArrowheads="1"/>
          </p:cNvSpPr>
          <p:nvPr/>
        </p:nvSpPr>
        <p:spPr bwMode="auto">
          <a:xfrm>
            <a:off x="21990050" y="4445000"/>
            <a:ext cx="1876425" cy="241300"/>
          </a:xfrm>
          <a:prstGeom prst="rect">
            <a:avLst/>
          </a:prstGeom>
          <a:solidFill>
            <a:srgbClr val="9BBB5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Branch Ducts (8 typ.)</a:t>
            </a:r>
          </a:p>
        </p:txBody>
      </p:sp>
      <p:sp>
        <p:nvSpPr>
          <p:cNvPr id="160" name="Text Box 67"/>
          <p:cNvSpPr txBox="1">
            <a:spLocks noChangeArrowheads="1"/>
          </p:cNvSpPr>
          <p:nvPr/>
        </p:nvSpPr>
        <p:spPr bwMode="auto">
          <a:xfrm>
            <a:off x="23742649" y="1797050"/>
            <a:ext cx="1714501" cy="288925"/>
          </a:xfrm>
          <a:prstGeom prst="rect">
            <a:avLst/>
          </a:prstGeom>
          <a:solidFill>
            <a:srgbClr val="9BBB5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Ring Duct Plenum</a:t>
            </a:r>
          </a:p>
        </p:txBody>
      </p: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20516850" y="2184400"/>
            <a:ext cx="4837113" cy="2082800"/>
            <a:chOff x="2356" y="4020"/>
            <a:chExt cx="7616" cy="3281"/>
          </a:xfrm>
        </p:grpSpPr>
        <p:grpSp>
          <p:nvGrpSpPr>
            <p:cNvPr id="23" name="Group 55"/>
            <p:cNvGrpSpPr>
              <a:grpSpLocks/>
            </p:cNvGrpSpPr>
            <p:nvPr/>
          </p:nvGrpSpPr>
          <p:grpSpPr bwMode="auto">
            <a:xfrm>
              <a:off x="2356" y="4020"/>
              <a:ext cx="7616" cy="3281"/>
              <a:chOff x="2496" y="4420"/>
              <a:chExt cx="7616" cy="3281"/>
            </a:xfrm>
          </p:grpSpPr>
          <p:sp>
            <p:nvSpPr>
              <p:cNvPr id="164" name="Rectangle 56"/>
              <p:cNvSpPr>
                <a:spLocks noChangeArrowheads="1"/>
              </p:cNvSpPr>
              <p:nvPr/>
            </p:nvSpPr>
            <p:spPr bwMode="auto">
              <a:xfrm>
                <a:off x="4402" y="4420"/>
                <a:ext cx="3792" cy="24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57"/>
              <p:cNvSpPr>
                <a:spLocks noChangeArrowheads="1"/>
              </p:cNvSpPr>
              <p:nvPr/>
            </p:nvSpPr>
            <p:spPr bwMode="auto">
              <a:xfrm>
                <a:off x="4402" y="7453"/>
                <a:ext cx="3792" cy="24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58"/>
              <p:cNvSpPr>
                <a:spLocks noChangeArrowheads="1"/>
              </p:cNvSpPr>
              <p:nvPr/>
            </p:nvSpPr>
            <p:spPr bwMode="auto">
              <a:xfrm rot="5400000">
                <a:off x="2981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59"/>
              <p:cNvSpPr>
                <a:spLocks noChangeArrowheads="1"/>
              </p:cNvSpPr>
              <p:nvPr/>
            </p:nvSpPr>
            <p:spPr bwMode="auto">
              <a:xfrm rot="5400000">
                <a:off x="4151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60"/>
              <p:cNvSpPr>
                <a:spLocks noChangeArrowheads="1"/>
              </p:cNvSpPr>
              <p:nvPr/>
            </p:nvSpPr>
            <p:spPr bwMode="auto">
              <a:xfrm rot="5400000">
                <a:off x="5298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61"/>
              <p:cNvSpPr>
                <a:spLocks noChangeArrowheads="1"/>
              </p:cNvSpPr>
              <p:nvPr/>
            </p:nvSpPr>
            <p:spPr bwMode="auto">
              <a:xfrm rot="5400000">
                <a:off x="6473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62"/>
              <p:cNvSpPr>
                <a:spLocks noChangeArrowheads="1"/>
              </p:cNvSpPr>
              <p:nvPr/>
            </p:nvSpPr>
            <p:spPr bwMode="auto">
              <a:xfrm>
                <a:off x="2496" y="5939"/>
                <a:ext cx="7616" cy="24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3" name="Text Box 63"/>
            <p:cNvSpPr txBox="1">
              <a:spLocks noChangeArrowheads="1"/>
            </p:cNvSpPr>
            <p:nvPr/>
          </p:nvSpPr>
          <p:spPr bwMode="auto">
            <a:xfrm>
              <a:off x="5527" y="5420"/>
              <a:ext cx="143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Catwalk</a:t>
              </a:r>
            </a:p>
          </p:txBody>
        </p:sp>
      </p:grpSp>
      <p:graphicFrame>
        <p:nvGraphicFramePr>
          <p:cNvPr id="178" name="Table 177"/>
          <p:cNvGraphicFramePr>
            <a:graphicFrameLocks noGrp="1"/>
          </p:cNvGraphicFramePr>
          <p:nvPr/>
        </p:nvGraphicFramePr>
        <p:xfrm>
          <a:off x="11125200" y="3352800"/>
          <a:ext cx="5105400" cy="2532888"/>
        </p:xfrm>
        <a:graphic>
          <a:graphicData uri="http://schemas.openxmlformats.org/drawingml/2006/table">
            <a:tbl>
              <a:tblPr firstRow="1" lastRow="1">
                <a:tableStyleId>{37CE84F3-28C3-443E-9E96-99CF82512B78}</a:tableStyleId>
              </a:tblPr>
              <a:tblGrid>
                <a:gridCol w="3278152"/>
                <a:gridCol w="1827248"/>
              </a:tblGrid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Duct Size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Length (LF)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16x16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20x20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20x26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20x40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38x11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45° Angles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(16) 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Total Run of Duct (LF)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618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4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OVERVIEW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Owner: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Washington Drama Society (Arena Stage)</a:t>
            </a:r>
          </a:p>
          <a:p>
            <a:pPr lvl="2"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Occupancy Type: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Performing Arts Center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Size: </a:t>
            </a:r>
          </a:p>
          <a:p>
            <a:pPr lvl="1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200,000 SF 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Cost: 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$125 million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Construction Dates: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January 2008 – June 2010</a:t>
            </a:r>
          </a:p>
        </p:txBody>
      </p:sp>
      <p:pic>
        <p:nvPicPr>
          <p:cNvPr id="25" name="Picture 24" descr="Main Entrance on 6th 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0" y="2133600"/>
            <a:ext cx="3048000" cy="30480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40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1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2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3" name="Picture 42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4" name="Picture 43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5" name="Picture 44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6" name="Picture 45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8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Current 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Installation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77600" y="1524000"/>
          <a:ext cx="4823333" cy="701040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1507172"/>
                <a:gridCol w="1162876"/>
                <a:gridCol w="21532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Man Hours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Week(s)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Crew Size (men)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363200" y="3200400"/>
          <a:ext cx="6839077" cy="175260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1507934"/>
                <a:gridCol w="2575560"/>
                <a:gridCol w="1332548"/>
                <a:gridCol w="14230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Unit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Multiplier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Expanded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$28/LF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618  LF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$17,304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Labor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$57.68/hr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(budgeted labor rate)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532 hrs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$30,686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 (to engineer, furnish, and install)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$47,990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Discussion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400" b="1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spc="300" dirty="0" smtClean="0">
                <a:solidFill>
                  <a:srgbClr val="FF6600"/>
                </a:solidFill>
                <a:cs typeface="Arial" pitchFamily="34" charset="0"/>
              </a:rPr>
              <a:t>Problem </a:t>
            </a:r>
          </a:p>
          <a:p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1"/>
                </a:solidFill>
              </a:rPr>
              <a:t>he ring duct plenum and the branch ducts are difficult to install due to the limited amount of space in the Fichandler.  This design also requires a lot of sheet metal, which is expensive and, when supplying air at a high-throw, has the potential to be noisy.  </a:t>
            </a:r>
          </a:p>
          <a:p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spc="300" dirty="0" smtClean="0">
                <a:solidFill>
                  <a:srgbClr val="CCCC00"/>
                </a:solidFill>
                <a:cs typeface="Arial" pitchFamily="34" charset="0"/>
              </a:rPr>
              <a:t>Objective</a:t>
            </a:r>
          </a:p>
          <a:p>
            <a:r>
              <a:rPr lang="en-US" sz="2400" dirty="0" smtClean="0">
                <a:solidFill>
                  <a:schemeClr val="accent1"/>
                </a:solidFill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To redesign the current mechanical system of the </a:t>
            </a:r>
            <a:r>
              <a:rPr lang="en-US" sz="2400" dirty="0" err="1" smtClean="0">
                <a:solidFill>
                  <a:schemeClr val="accent1"/>
                </a:solidFill>
              </a:rPr>
              <a:t>Fichandler</a:t>
            </a:r>
            <a:r>
              <a:rPr lang="en-US" sz="2400" dirty="0" smtClean="0">
                <a:solidFill>
                  <a:schemeClr val="accent1"/>
                </a:solidFill>
              </a:rPr>
              <a:t> stage using fabric duct suspended beneath the catwalk.  This will provide closer air distribution, ease installation, reduce installation time, and reduce the overall cost of the system.</a:t>
            </a:r>
          </a:p>
          <a:p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/>
          <a:srcRect l="19410" t="16756" r="19095" b="8809"/>
          <a:stretch>
            <a:fillRect/>
          </a:stretch>
        </p:blipFill>
        <p:spPr bwMode="auto">
          <a:xfrm>
            <a:off x="20040600" y="558800"/>
            <a:ext cx="5759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20191412" y="636588"/>
            <a:ext cx="5494338" cy="5205412"/>
            <a:chOff x="1831" y="1564"/>
            <a:chExt cx="8651" cy="8196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 rot="-2685632">
              <a:off x="1831" y="2433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2027" y="3095"/>
              <a:ext cx="137" cy="515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 rot="2714368">
              <a:off x="1812" y="8796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 rot="2714368">
              <a:off x="8665" y="2420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0139" y="3095"/>
              <a:ext cx="137" cy="515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 rot="-2685632">
              <a:off x="8662" y="8788"/>
              <a:ext cx="1820" cy="108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2" y="9392"/>
              <a:ext cx="5583" cy="15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362" y="1755"/>
              <a:ext cx="2501" cy="15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4943" y="1910"/>
              <a:ext cx="669" cy="1462"/>
              <a:chOff x="5103" y="2310"/>
              <a:chExt cx="669" cy="1462"/>
            </a:xfrm>
          </p:grpSpPr>
          <p:sp>
            <p:nvSpPr>
              <p:cNvPr id="77" name="Rectangle 1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6697" y="1904"/>
              <a:ext cx="669" cy="1462"/>
              <a:chOff x="5103" y="2310"/>
              <a:chExt cx="669" cy="1462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23"/>
            <p:cNvGrpSpPr>
              <a:grpSpLocks/>
            </p:cNvGrpSpPr>
            <p:nvPr/>
          </p:nvGrpSpPr>
          <p:grpSpPr bwMode="auto">
            <a:xfrm rot="5400000">
              <a:off x="9077" y="4125"/>
              <a:ext cx="669" cy="1462"/>
              <a:chOff x="5103" y="2310"/>
              <a:chExt cx="669" cy="1462"/>
            </a:xfrm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28"/>
            <p:cNvGrpSpPr>
              <a:grpSpLocks/>
            </p:cNvGrpSpPr>
            <p:nvPr/>
          </p:nvGrpSpPr>
          <p:grpSpPr bwMode="auto">
            <a:xfrm rot="5400000">
              <a:off x="9083" y="5732"/>
              <a:ext cx="669" cy="1462"/>
              <a:chOff x="5103" y="2310"/>
              <a:chExt cx="669" cy="1462"/>
            </a:xfrm>
          </p:grpSpPr>
          <p:sp>
            <p:nvSpPr>
              <p:cNvPr id="65" name="Rectangle 2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3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3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33"/>
            <p:cNvGrpSpPr>
              <a:grpSpLocks/>
            </p:cNvGrpSpPr>
            <p:nvPr/>
          </p:nvGrpSpPr>
          <p:grpSpPr bwMode="auto">
            <a:xfrm rot="-5400000">
              <a:off x="2575" y="4127"/>
              <a:ext cx="669" cy="1462"/>
              <a:chOff x="5103" y="2310"/>
              <a:chExt cx="669" cy="1462"/>
            </a:xfrm>
          </p:grpSpPr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3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38"/>
            <p:cNvGrpSpPr>
              <a:grpSpLocks/>
            </p:cNvGrpSpPr>
            <p:nvPr/>
          </p:nvGrpSpPr>
          <p:grpSpPr bwMode="auto">
            <a:xfrm rot="-5400000">
              <a:off x="2581" y="5734"/>
              <a:ext cx="669" cy="1462"/>
              <a:chOff x="5103" y="2310"/>
              <a:chExt cx="669" cy="1462"/>
            </a:xfrm>
          </p:grpSpPr>
          <p:sp>
            <p:nvSpPr>
              <p:cNvPr id="57" name="Rectangle 3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 rot="10800000">
              <a:off x="4946" y="7958"/>
              <a:ext cx="669" cy="1462"/>
              <a:chOff x="5103" y="2310"/>
              <a:chExt cx="669" cy="1462"/>
            </a:xfrm>
          </p:grpSpPr>
          <p:sp>
            <p:nvSpPr>
              <p:cNvPr id="53" name="Rectangle 44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45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6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7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8"/>
            <p:cNvGrpSpPr>
              <a:grpSpLocks/>
            </p:cNvGrpSpPr>
            <p:nvPr/>
          </p:nvGrpSpPr>
          <p:grpSpPr bwMode="auto">
            <a:xfrm rot="10800000">
              <a:off x="6700" y="7952"/>
              <a:ext cx="669" cy="1462"/>
              <a:chOff x="5103" y="2310"/>
              <a:chExt cx="669" cy="1462"/>
            </a:xfrm>
          </p:grpSpPr>
          <p:sp>
            <p:nvSpPr>
              <p:cNvPr id="49" name="Rectangle 49"/>
              <p:cNvSpPr>
                <a:spLocks noChangeArrowheads="1"/>
              </p:cNvSpPr>
              <p:nvPr/>
            </p:nvSpPr>
            <p:spPr bwMode="auto">
              <a:xfrm>
                <a:off x="5383" y="2310"/>
                <a:ext cx="102" cy="118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50"/>
              <p:cNvSpPr>
                <a:spLocks noChangeArrowheads="1"/>
              </p:cNvSpPr>
              <p:nvPr/>
            </p:nvSpPr>
            <p:spPr bwMode="auto">
              <a:xfrm>
                <a:off x="5103" y="3396"/>
                <a:ext cx="669" cy="105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51"/>
              <p:cNvSpPr>
                <a:spLocks noChangeArrowheads="1"/>
              </p:cNvSpPr>
              <p:nvPr/>
            </p:nvSpPr>
            <p:spPr bwMode="auto">
              <a:xfrm>
                <a:off x="5127" y="3483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52"/>
              <p:cNvSpPr>
                <a:spLocks noChangeArrowheads="1"/>
              </p:cNvSpPr>
              <p:nvPr/>
            </p:nvSpPr>
            <p:spPr bwMode="auto">
              <a:xfrm>
                <a:off x="5564" y="3470"/>
                <a:ext cx="197" cy="289"/>
              </a:xfrm>
              <a:prstGeom prst="rect">
                <a:avLst/>
              </a:prstGeom>
              <a:solidFill>
                <a:srgbClr val="9BBB59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6462" y="1749"/>
              <a:ext cx="2501" cy="15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155"/>
          <p:cNvGrpSpPr/>
          <p:nvPr/>
        </p:nvGrpSpPr>
        <p:grpSpPr>
          <a:xfrm>
            <a:off x="22032913" y="2492375"/>
            <a:ext cx="1795462" cy="1476375"/>
            <a:chOff x="18745200" y="2743200"/>
            <a:chExt cx="1795462" cy="1476375"/>
          </a:xfrm>
        </p:grpSpPr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18745200" y="2743200"/>
              <a:ext cx="1795462" cy="1476375"/>
            </a:xfrm>
            <a:prstGeom prst="rect">
              <a:avLst/>
            </a:prstGeom>
            <a:solidFill>
              <a:srgbClr val="C0504D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 Box 65"/>
            <p:cNvSpPr txBox="1">
              <a:spLocks noChangeArrowheads="1"/>
            </p:cNvSpPr>
            <p:nvPr/>
          </p:nvSpPr>
          <p:spPr bwMode="auto">
            <a:xfrm>
              <a:off x="19256057" y="3695700"/>
              <a:ext cx="7874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Stage (Below)</a:t>
              </a:r>
            </a:p>
          </p:txBody>
        </p:sp>
      </p:grpSp>
      <p:sp>
        <p:nvSpPr>
          <p:cNvPr id="84" name="Text Box 66"/>
          <p:cNvSpPr txBox="1">
            <a:spLocks noChangeArrowheads="1"/>
          </p:cNvSpPr>
          <p:nvPr/>
        </p:nvSpPr>
        <p:spPr bwMode="auto">
          <a:xfrm>
            <a:off x="21990050" y="4445000"/>
            <a:ext cx="1876425" cy="241300"/>
          </a:xfrm>
          <a:prstGeom prst="rect">
            <a:avLst/>
          </a:prstGeom>
          <a:solidFill>
            <a:srgbClr val="9BBB5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Branch Ducts (8 typ.)</a:t>
            </a:r>
          </a:p>
        </p:txBody>
      </p:sp>
      <p:sp>
        <p:nvSpPr>
          <p:cNvPr id="85" name="Text Box 67"/>
          <p:cNvSpPr txBox="1">
            <a:spLocks noChangeArrowheads="1"/>
          </p:cNvSpPr>
          <p:nvPr/>
        </p:nvSpPr>
        <p:spPr bwMode="auto">
          <a:xfrm>
            <a:off x="23742649" y="1797050"/>
            <a:ext cx="1714501" cy="288925"/>
          </a:xfrm>
          <a:prstGeom prst="rect">
            <a:avLst/>
          </a:prstGeom>
          <a:solidFill>
            <a:srgbClr val="9BBB5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Ring Duct Plenum</a:t>
            </a:r>
          </a:p>
        </p:txBody>
      </p:sp>
      <p:grpSp>
        <p:nvGrpSpPr>
          <p:cNvPr id="86" name="Group 54"/>
          <p:cNvGrpSpPr>
            <a:grpSpLocks/>
          </p:cNvGrpSpPr>
          <p:nvPr/>
        </p:nvGrpSpPr>
        <p:grpSpPr bwMode="auto">
          <a:xfrm>
            <a:off x="20516850" y="2184400"/>
            <a:ext cx="4837113" cy="2082800"/>
            <a:chOff x="2356" y="4020"/>
            <a:chExt cx="7616" cy="3281"/>
          </a:xfrm>
        </p:grpSpPr>
        <p:grpSp>
          <p:nvGrpSpPr>
            <p:cNvPr id="87" name="Group 55"/>
            <p:cNvGrpSpPr>
              <a:grpSpLocks/>
            </p:cNvGrpSpPr>
            <p:nvPr/>
          </p:nvGrpSpPr>
          <p:grpSpPr bwMode="auto">
            <a:xfrm>
              <a:off x="2356" y="4020"/>
              <a:ext cx="7616" cy="3281"/>
              <a:chOff x="2496" y="4420"/>
              <a:chExt cx="7616" cy="3281"/>
            </a:xfrm>
          </p:grpSpPr>
          <p:sp>
            <p:nvSpPr>
              <p:cNvPr id="89" name="Rectangle 56"/>
              <p:cNvSpPr>
                <a:spLocks noChangeArrowheads="1"/>
              </p:cNvSpPr>
              <p:nvPr/>
            </p:nvSpPr>
            <p:spPr bwMode="auto">
              <a:xfrm>
                <a:off x="4402" y="4420"/>
                <a:ext cx="3792" cy="24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57"/>
              <p:cNvSpPr>
                <a:spLocks noChangeArrowheads="1"/>
              </p:cNvSpPr>
              <p:nvPr/>
            </p:nvSpPr>
            <p:spPr bwMode="auto">
              <a:xfrm>
                <a:off x="4402" y="7453"/>
                <a:ext cx="3792" cy="24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58"/>
              <p:cNvSpPr>
                <a:spLocks noChangeArrowheads="1"/>
              </p:cNvSpPr>
              <p:nvPr/>
            </p:nvSpPr>
            <p:spPr bwMode="auto">
              <a:xfrm rot="5400000">
                <a:off x="2981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 rot="5400000">
                <a:off x="4151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60"/>
              <p:cNvSpPr>
                <a:spLocks noChangeArrowheads="1"/>
              </p:cNvSpPr>
              <p:nvPr/>
            </p:nvSpPr>
            <p:spPr bwMode="auto">
              <a:xfrm rot="5400000">
                <a:off x="5298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61"/>
              <p:cNvSpPr>
                <a:spLocks noChangeArrowheads="1"/>
              </p:cNvSpPr>
              <p:nvPr/>
            </p:nvSpPr>
            <p:spPr bwMode="auto">
              <a:xfrm rot="5400000">
                <a:off x="6473" y="5925"/>
                <a:ext cx="3183" cy="25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62"/>
              <p:cNvSpPr>
                <a:spLocks noChangeArrowheads="1"/>
              </p:cNvSpPr>
              <p:nvPr/>
            </p:nvSpPr>
            <p:spPr bwMode="auto">
              <a:xfrm>
                <a:off x="2496" y="5939"/>
                <a:ext cx="7616" cy="248"/>
              </a:xfrm>
              <a:prstGeom prst="rect">
                <a:avLst/>
              </a:prstGeom>
              <a:solidFill>
                <a:srgbClr val="4BACC6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" name="Text Box 63"/>
            <p:cNvSpPr txBox="1">
              <a:spLocks noChangeArrowheads="1"/>
            </p:cNvSpPr>
            <p:nvPr/>
          </p:nvSpPr>
          <p:spPr bwMode="auto">
            <a:xfrm>
              <a:off x="5527" y="5420"/>
              <a:ext cx="143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Catwalk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5886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-1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Series/Shape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Possible Shapes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Cylindrical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High open ceilings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Few obstructions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Surface Mount (D-Shape)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Flush mount 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Ceilings lower than 14 feet</a:t>
            </a: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9">
            <a:lum bright="-20000"/>
          </a:blip>
          <a:srcRect b="7472"/>
          <a:stretch>
            <a:fillRect/>
          </a:stretch>
        </p:blipFill>
        <p:spPr bwMode="auto">
          <a:xfrm>
            <a:off x="19354800" y="990600"/>
            <a:ext cx="3048000" cy="224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/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23295331" y="990600"/>
            <a:ext cx="3165119" cy="22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2: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Half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of ring duct plenum </a:t>
            </a:r>
            <a:r>
              <a:rPr lang="en-US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to remain along beam shelf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Terminate at catwalk bridge</a:t>
            </a: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Size: 20x40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Each branch: 5,250 </a:t>
            </a: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cfm</a:t>
            </a: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/>
          <a:srcRect l="19410" t="16756" r="19095" b="8809"/>
          <a:stretch>
            <a:fillRect/>
          </a:stretch>
        </p:blipFill>
        <p:spPr bwMode="auto">
          <a:xfrm>
            <a:off x="21367750" y="304800"/>
            <a:ext cx="5759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21529675" y="396875"/>
            <a:ext cx="5368925" cy="2644775"/>
            <a:chOff x="20050125" y="473075"/>
            <a:chExt cx="5368925" cy="2644775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 rot="18914368">
              <a:off x="20050125" y="992188"/>
              <a:ext cx="1155700" cy="68262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0175538" y="1431925"/>
              <a:ext cx="87312" cy="1670050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2714368">
              <a:off x="24395906" y="1016794"/>
              <a:ext cx="1155700" cy="68262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5331737" y="1431925"/>
              <a:ext cx="87313" cy="1670050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1031200" y="587375"/>
              <a:ext cx="1582737" cy="9842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2993350" y="587375"/>
              <a:ext cx="1582737" cy="98425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 rot="16200000">
              <a:off x="20253007" y="2970213"/>
              <a:ext cx="85725" cy="209550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rot="16200000">
              <a:off x="25260776" y="2964656"/>
              <a:ext cx="85725" cy="207963"/>
            </a:xfrm>
            <a:prstGeom prst="rect">
              <a:avLst/>
            </a:prstGeom>
            <a:solidFill>
              <a:srgbClr val="9BBB5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3394988" y="2235200"/>
            <a:ext cx="1795462" cy="1474787"/>
          </a:xfrm>
          <a:prstGeom prst="rect">
            <a:avLst/>
          </a:prstGeom>
          <a:solidFill>
            <a:srgbClr val="C0504D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3838535" y="3187700"/>
            <a:ext cx="8667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Stage (Below)</a:t>
            </a:r>
          </a:p>
        </p:txBody>
      </p: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21840190" y="1955800"/>
            <a:ext cx="4835525" cy="2082800"/>
            <a:chOff x="2496" y="4420"/>
            <a:chExt cx="7616" cy="3281"/>
          </a:xfrm>
        </p:grpSpPr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402" y="4420"/>
              <a:ext cx="3792" cy="24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4402" y="7453"/>
              <a:ext cx="3792" cy="24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 rot="5400000">
              <a:off x="2981" y="5925"/>
              <a:ext cx="3183" cy="25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 rot="5400000">
              <a:off x="4151" y="5925"/>
              <a:ext cx="3183" cy="25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 rot="5400000">
              <a:off x="5298" y="5925"/>
              <a:ext cx="3183" cy="25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5400000">
              <a:off x="6473" y="5925"/>
              <a:ext cx="3183" cy="25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2496" y="5939"/>
              <a:ext cx="7616" cy="248"/>
            </a:xfrm>
            <a:prstGeom prst="rect">
              <a:avLst/>
            </a:prstGeom>
            <a:solidFill>
              <a:srgbClr val="4BACC6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23874730" y="1851660"/>
            <a:ext cx="914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Catwalk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1873527" y="2255838"/>
            <a:ext cx="4836798" cy="1477962"/>
            <a:chOff x="2352" y="7814"/>
            <a:chExt cx="7616" cy="2327"/>
          </a:xfrm>
        </p:grpSpPr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2365" y="8473"/>
              <a:ext cx="1830" cy="380"/>
            </a:xfrm>
            <a:prstGeom prst="rect">
              <a:avLst/>
            </a:prstGeom>
            <a:solidFill>
              <a:srgbClr val="8064A2">
                <a:alpha val="3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Fabric Duct</a:t>
              </a: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352" y="8882"/>
              <a:ext cx="3597" cy="150"/>
            </a:xfrm>
            <a:prstGeom prst="rect">
              <a:avLst/>
            </a:prstGeom>
            <a:solidFill>
              <a:srgbClr val="8064A2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6627" y="7818"/>
              <a:ext cx="137" cy="2323"/>
            </a:xfrm>
            <a:prstGeom prst="rect">
              <a:avLst/>
            </a:prstGeom>
            <a:solidFill>
              <a:srgbClr val="8064A2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465" y="7814"/>
              <a:ext cx="137" cy="2323"/>
            </a:xfrm>
            <a:prstGeom prst="rect">
              <a:avLst/>
            </a:prstGeom>
            <a:solidFill>
              <a:srgbClr val="8064A2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6365" y="8882"/>
              <a:ext cx="3603" cy="160"/>
            </a:xfrm>
            <a:prstGeom prst="rect">
              <a:avLst/>
            </a:prstGeom>
            <a:solidFill>
              <a:srgbClr val="8064A2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25501282" y="2667000"/>
            <a:ext cx="1162368" cy="241352"/>
          </a:xfrm>
          <a:prstGeom prst="rect">
            <a:avLst/>
          </a:prstGeom>
          <a:solidFill>
            <a:srgbClr val="8064A2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Fabric Duct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23455630" y="673048"/>
            <a:ext cx="1569720" cy="241352"/>
          </a:xfrm>
          <a:prstGeom prst="rect">
            <a:avLst/>
          </a:prstGeom>
          <a:solidFill>
            <a:srgbClr val="9BBB5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Sheet Metal Duct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0936542" y="3451860"/>
          <a:ext cx="5446458" cy="157734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3999611"/>
                <a:gridCol w="144684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Duct Size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Length (LF)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20x40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170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45° Angles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(4) 3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Rectangular to Round Duct Transition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(2) 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Total Run of Sheet Metal Duct (LF)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186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8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20" descr="Ceiling.bmp"/>
          <p:cNvPicPr/>
          <p:nvPr/>
        </p:nvPicPr>
        <p:blipFill>
          <a:blip r:embed="rId9"/>
          <a:stretch>
            <a:fillRect/>
          </a:stretch>
        </p:blipFill>
        <p:spPr>
          <a:xfrm>
            <a:off x="19659600" y="685800"/>
            <a:ext cx="7375162" cy="36576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2: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Diameter: 30”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Low inlet velocity: 1,070 fpm (&lt; 1,200 fpm) </a:t>
            </a: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601200" y="2705100"/>
            <a:ext cx="3571461" cy="2933700"/>
            <a:chOff x="9906000" y="2590800"/>
            <a:chExt cx="3571461" cy="2933700"/>
          </a:xfrm>
        </p:grpSpPr>
        <p:pic>
          <p:nvPicPr>
            <p:cNvPr id="22" name="Picture 21"/>
            <p:cNvPicPr/>
            <p:nvPr/>
          </p:nvPicPr>
          <p:blipFill>
            <a:blip r:embed="rId10">
              <a:lum bright="-20000"/>
            </a:blip>
            <a:srcRect l="18912" t="21752" r="49847" b="45209"/>
            <a:stretch>
              <a:fillRect/>
            </a:stretch>
          </p:blipFill>
          <p:spPr bwMode="auto">
            <a:xfrm>
              <a:off x="9906000" y="2590800"/>
              <a:ext cx="3571461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6"/>
            <p:cNvSpPr/>
            <p:nvPr/>
          </p:nvSpPr>
          <p:spPr>
            <a:xfrm>
              <a:off x="11324772" y="4876800"/>
              <a:ext cx="685800" cy="152400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906000" y="2866572"/>
              <a:ext cx="2115456" cy="2162628"/>
              <a:chOff x="9906000" y="2866572"/>
              <a:chExt cx="2115456" cy="216262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906000" y="4876800"/>
                <a:ext cx="685800" cy="152400"/>
              </a:xfrm>
              <a:prstGeom prst="ellipse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335656" y="2866572"/>
                <a:ext cx="685800" cy="152400"/>
              </a:xfrm>
              <a:prstGeom prst="ellipse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3335000" y="3162300"/>
            <a:ext cx="4489287" cy="2133600"/>
            <a:chOff x="13792198" y="3200400"/>
            <a:chExt cx="3688755" cy="1753136"/>
          </a:xfrm>
        </p:grpSpPr>
        <p:pic>
          <p:nvPicPr>
            <p:cNvPr id="23" name="Picture 22"/>
            <p:cNvPicPr/>
            <p:nvPr/>
          </p:nvPicPr>
          <p:blipFill>
            <a:blip r:embed="rId11">
              <a:lum bright="-20000"/>
            </a:blip>
            <a:srcRect l="8205" t="33008" r="49639" b="41016"/>
            <a:stretch>
              <a:fillRect/>
            </a:stretch>
          </p:blipFill>
          <p:spPr bwMode="auto">
            <a:xfrm>
              <a:off x="13792198" y="3200400"/>
              <a:ext cx="3688755" cy="1753136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7" name="Group 56"/>
            <p:cNvGrpSpPr/>
            <p:nvPr/>
          </p:nvGrpSpPr>
          <p:grpSpPr>
            <a:xfrm>
              <a:off x="13868400" y="3564969"/>
              <a:ext cx="3552372" cy="322422"/>
              <a:chOff x="13868400" y="3564969"/>
              <a:chExt cx="3552372" cy="32242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3868400" y="3732303"/>
                <a:ext cx="3552372" cy="3085"/>
              </a:xfrm>
              <a:prstGeom prst="lin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3868400" y="3886200"/>
                <a:ext cx="1371600" cy="1191"/>
              </a:xfrm>
              <a:prstGeom prst="lin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6588740" y="3564969"/>
                <a:ext cx="640080" cy="1191"/>
              </a:xfrm>
              <a:prstGeom prst="lin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2: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Total length of fabric duct: 142’</a:t>
            </a: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9"/>
          <a:srcRect l="10799" t="40170" r="9972" b="17283"/>
          <a:stretch>
            <a:fillRect/>
          </a:stretch>
        </p:blipFill>
        <p:spPr bwMode="auto">
          <a:xfrm>
            <a:off x="18745200" y="304800"/>
            <a:ext cx="8210550" cy="342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44200" y="2230398"/>
          <a:ext cx="5791200" cy="3484602"/>
        </p:xfrm>
        <a:graphic>
          <a:graphicData uri="http://schemas.openxmlformats.org/drawingml/2006/table">
            <a:tbl>
              <a:tblPr/>
              <a:tblGrid>
                <a:gridCol w="2806380"/>
                <a:gridCol w="2984820"/>
              </a:tblGrid>
              <a:tr h="3871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Inlet Duct: (2) 20x40 @ 5250 </a:t>
                      </a:r>
                      <a:r>
                        <a:rPr lang="en-US" sz="2000" dirty="0" err="1">
                          <a:latin typeface="+mn-lt"/>
                          <a:ea typeface="Calibri"/>
                          <a:cs typeface="Arial"/>
                        </a:rPr>
                        <a:t>cfm</a:t>
                      </a: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Arial"/>
                        </a:rPr>
                        <a:t>each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1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Rectangular to Round Duct Transition: (2) 2’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1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Fabric Duct Dimensions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Diameter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2’-6” (30”)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7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Elevation Transition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(2) 3’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74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Long Run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(2) 40’ (7’ gap between)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7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Short Run</a:t>
                      </a: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Arial"/>
                        </a:rPr>
                        <a:t>(4) 14’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7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Total Length</a:t>
                      </a: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Arial"/>
                        </a:rPr>
                        <a:t>142’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1097" marR="1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Chose </a:t>
            </a:r>
            <a:r>
              <a:rPr lang="en-US" sz="2400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Verona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fabric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Polyester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All-purpose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Air-permeable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Fire retardant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Commercial-quality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8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		Color: Black</a:t>
            </a:r>
          </a:p>
          <a:p>
            <a:pPr lvl="8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lvl="8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</a:p>
          <a:p>
            <a:pPr lvl="8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	Match rigging, catwalk, 	acoustical reflectors, and 	lighting fixtures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3: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DuctSox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System Recommendation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CF = comfort-flow</a:t>
            </a:r>
          </a:p>
          <a:p>
            <a:pPr lvl="1"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HT = high-throw</a:t>
            </a:r>
            <a:endParaRPr lang="en-US" sz="16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753600" y="2286000"/>
          <a:ext cx="7924800" cy="1892808"/>
        </p:xfrm>
        <a:graphic>
          <a:graphicData uri="http://schemas.openxmlformats.org/drawingml/2006/table">
            <a:tbl>
              <a:tblPr firstRow="1" lastRow="1"/>
              <a:tblGrid>
                <a:gridCol w="1929919"/>
                <a:gridCol w="2078498"/>
                <a:gridCol w="1401783"/>
                <a:gridCol w="2514600"/>
              </a:tblGrid>
              <a:tr h="399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+mn-lt"/>
                          <a:ea typeface="Calibri"/>
                          <a:cs typeface="Arial"/>
                        </a:rPr>
                        <a:t>Application</a:t>
                      </a:r>
                      <a:endParaRPr lang="en-US" sz="1800" b="1" dirty="0">
                        <a:solidFill>
                          <a:schemeClr val="accen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+mn-lt"/>
                          <a:ea typeface="Calibri"/>
                          <a:cs typeface="Arial"/>
                        </a:rPr>
                        <a:t>Fabric Options</a:t>
                      </a:r>
                      <a:endParaRPr lang="en-US" sz="1800" b="1" dirty="0">
                        <a:solidFill>
                          <a:schemeClr val="accen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+mn-lt"/>
                          <a:ea typeface="Calibri"/>
                          <a:cs typeface="Arial"/>
                        </a:rPr>
                        <a:t>Model Options</a:t>
                      </a:r>
                      <a:endParaRPr lang="en-US" sz="1800" b="1" dirty="0">
                        <a:solidFill>
                          <a:schemeClr val="accen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+mn-lt"/>
                          <a:ea typeface="Calibri"/>
                          <a:cs typeface="Arial"/>
                        </a:rPr>
                        <a:t>Suspension and Attachment Options</a:t>
                      </a:r>
                      <a:endParaRPr lang="en-US" sz="1800" b="1" dirty="0">
                        <a:solidFill>
                          <a:schemeClr val="accen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086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Arial"/>
                        </a:rPr>
                        <a:t>Auditorium, </a:t>
                      </a:r>
                      <a:br>
                        <a:rPr lang="en-US" sz="1800" b="0" dirty="0">
                          <a:latin typeface="+mn-lt"/>
                          <a:ea typeface="Calibri"/>
                          <a:cs typeface="Arial"/>
                        </a:rPr>
                      </a:br>
                      <a:r>
                        <a:rPr lang="en-US" sz="1800" b="0" dirty="0">
                          <a:latin typeface="+mn-lt"/>
                          <a:ea typeface="Calibri"/>
                          <a:cs typeface="Arial"/>
                        </a:rPr>
                        <a:t>Sports Arena, Convention Center, Church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Times New Roman"/>
                          <a:cs typeface="Arial"/>
                        </a:rPr>
                        <a:t>Verona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+mn-lt"/>
                          <a:ea typeface="Calibri"/>
                          <a:cs typeface="Arial"/>
                        </a:rPr>
                        <a:t>CF</a:t>
                      </a:r>
                      <a:endParaRPr lang="en-US" sz="18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Arial"/>
                        </a:rPr>
                        <a:t>Galvanized Cable and Nylon Snap Clips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9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latin typeface="+mn-lt"/>
                          <a:ea typeface="Times New Roman"/>
                          <a:cs typeface="Arial"/>
                        </a:rPr>
                        <a:t>TufTex</a:t>
                      </a:r>
                      <a:r>
                        <a:rPr lang="en-US" sz="1800" b="0" dirty="0">
                          <a:latin typeface="+mn-lt"/>
                          <a:ea typeface="Times New Roman"/>
                          <a:cs typeface="Arial"/>
                        </a:rPr>
                        <a:t> or </a:t>
                      </a:r>
                      <a:r>
                        <a:rPr lang="en-US" sz="1800" b="0" dirty="0" err="1">
                          <a:latin typeface="+mn-lt"/>
                          <a:ea typeface="Times New Roman"/>
                          <a:cs typeface="Arial"/>
                        </a:rPr>
                        <a:t>DuraTex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Times New Roman"/>
                          <a:cs typeface="Arial"/>
                        </a:rPr>
                        <a:t>Sedona-</a:t>
                      </a:r>
                      <a:r>
                        <a:rPr lang="en-US" sz="1800" b="0" dirty="0" err="1">
                          <a:latin typeface="+mn-lt"/>
                          <a:ea typeface="Times New Roman"/>
                          <a:cs typeface="Arial"/>
                        </a:rPr>
                        <a:t>Xm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+mn-lt"/>
                          <a:ea typeface="Calibri"/>
                          <a:cs typeface="Arial"/>
                        </a:rPr>
                        <a:t>CF or HT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240" marR="782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9"/>
          <a:srcRect b="10204"/>
          <a:stretch>
            <a:fillRect/>
          </a:stretch>
        </p:blipFill>
        <p:spPr bwMode="auto">
          <a:xfrm>
            <a:off x="23525190" y="701173"/>
            <a:ext cx="3144810" cy="188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10"/>
          <a:srcRect l="8152" t="46005" r="3358" b="35753"/>
          <a:stretch>
            <a:fillRect/>
          </a:stretch>
        </p:blipFill>
        <p:spPr bwMode="auto">
          <a:xfrm>
            <a:off x="18592800" y="2819400"/>
            <a:ext cx="5105400" cy="82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4: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Air Distribution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Verona only offers Comfort-Flow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Air delivered through linear vents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Vents located at 5&amp;7 o’clock orientations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Stage dimensions: 35’-6” x 29’-6”</a:t>
            </a: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9">
            <a:lum bright="-20000"/>
          </a:blip>
          <a:srcRect/>
          <a:stretch>
            <a:fillRect/>
          </a:stretch>
        </p:blipFill>
        <p:spPr bwMode="auto">
          <a:xfrm>
            <a:off x="15392400" y="2131092"/>
            <a:ext cx="2431844" cy="190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0">
            <a:lum bright="-20000"/>
          </a:blip>
          <a:srcRect l="1361" t="43548" r="52594" b="41559"/>
          <a:stretch>
            <a:fillRect/>
          </a:stretch>
        </p:blipFill>
        <p:spPr bwMode="auto">
          <a:xfrm>
            <a:off x="9601200" y="2647950"/>
            <a:ext cx="54292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11">
            <a:lum bright="-20000"/>
          </a:blip>
          <a:srcRect l="37597" t="28070" r="13318" b="9277"/>
          <a:stretch>
            <a:fillRect/>
          </a:stretch>
        </p:blipFill>
        <p:spPr bwMode="auto">
          <a:xfrm>
            <a:off x="23774400" y="3886201"/>
            <a:ext cx="1953792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 rot="18066613">
            <a:off x="24098876" y="5481222"/>
            <a:ext cx="571500" cy="123825"/>
          </a:xfrm>
          <a:prstGeom prst="rect">
            <a:avLst/>
          </a:prstGeom>
          <a:solidFill>
            <a:srgbClr val="F79646">
              <a:alpha val="39999"/>
            </a:srgbClr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 rot="-39646040">
            <a:off x="24831025" y="5473091"/>
            <a:ext cx="571500" cy="123825"/>
          </a:xfrm>
          <a:prstGeom prst="rect">
            <a:avLst/>
          </a:prstGeom>
          <a:solidFill>
            <a:srgbClr val="F79646">
              <a:alpha val="39999"/>
            </a:srgbClr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/>
          <p:cNvPicPr/>
          <p:nvPr/>
        </p:nvPicPr>
        <p:blipFill>
          <a:blip r:embed="rId12">
            <a:lum bright="-20000"/>
          </a:blip>
          <a:srcRect l="25957" t="30280" r="15823" b="33044"/>
          <a:stretch>
            <a:fillRect/>
          </a:stretch>
        </p:blipFill>
        <p:spPr bwMode="auto">
          <a:xfrm>
            <a:off x="19964400" y="533400"/>
            <a:ext cx="576285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592800" y="3886200"/>
            <a:ext cx="4038600" cy="19812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DUCTSOX DESIGN STEPS</a:t>
            </a:r>
            <a:endParaRPr lang="en-US" b="1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1: Series/Shape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2: Design Layout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3: Fabric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STEP 4: Air Dispersion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pc="300" dirty="0" smtClean="0"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STEP 5: Suspension</a:t>
            </a: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STEP 5: </a:t>
            </a:r>
            <a:r>
              <a:rPr lang="en-US" sz="2400" spc="3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Suspension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3x1 hanger suspension system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Best aesthetics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Smooth inflation (no “pop”)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Easy installation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 cstate="print">
            <a:lum bright="-20000"/>
          </a:blip>
          <a:srcRect l="17396" t="21644" r="31656" b="10137"/>
          <a:stretch>
            <a:fillRect/>
          </a:stretch>
        </p:blipFill>
        <p:spPr bwMode="auto">
          <a:xfrm>
            <a:off x="14630400" y="1801242"/>
            <a:ext cx="2895600" cy="29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Redesign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Benefits of </a:t>
            </a:r>
            <a:r>
              <a:rPr lang="en-US" sz="2400" spc="300" dirty="0" err="1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DuctSox</a:t>
            </a:r>
            <a:endParaRPr lang="en-US" sz="2400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Superior air dispersion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Easy installation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Balancing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Lightweight (142 lf = 71 lbs)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Shipping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Flexible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Quiet air delivery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Air porous fabric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Hygienic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Launderable</a:t>
            </a: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Main Entrance on 6th Str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0" y="2133600"/>
            <a:ext cx="3048000" cy="3048000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40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1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2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3" name="Picture 42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4" name="Picture 43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5" name="Picture 44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6" name="Picture 45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8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 l="41458" t="49440" r="4526" b="12352"/>
          <a:stretch>
            <a:fillRect/>
          </a:stretch>
        </p:blipFill>
        <p:spPr bwMode="auto">
          <a:xfrm>
            <a:off x="19134947" y="1066800"/>
            <a:ext cx="5172853" cy="2647204"/>
          </a:xfrm>
          <a:prstGeom prst="rect">
            <a:avLst/>
          </a:prstGeom>
          <a:noFill/>
        </p:spPr>
      </p:pic>
      <p:pic>
        <p:nvPicPr>
          <p:cNvPr id="22" name="Picture 7" descr="Birds Eye Small"/>
          <p:cNvPicPr>
            <a:picLocks noChangeAspect="1" noChangeArrowheads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20171414" y="3962518"/>
            <a:ext cx="2993386" cy="1875842"/>
          </a:xfrm>
          <a:prstGeom prst="rect">
            <a:avLst/>
          </a:prstGeom>
          <a:noFill/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 rot="10800000">
            <a:off x="20184112" y="3911601"/>
            <a:ext cx="1882417" cy="2012950"/>
          </a:xfrm>
          <a:prstGeom prst="rtTriangle">
            <a:avLst/>
          </a:prstGeom>
          <a:noFill/>
          <a:ln w="28575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 rot="10800000">
            <a:off x="22357216" y="3085711"/>
            <a:ext cx="213081" cy="228989"/>
          </a:xfrm>
          <a:prstGeom prst="rtTriangle">
            <a:avLst/>
          </a:prstGeom>
          <a:solidFill>
            <a:srgbClr val="CCCC00"/>
          </a:solidFill>
          <a:ln w="19050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9050000" y="1228726"/>
            <a:ext cx="5334000" cy="719137"/>
          </a:xfrm>
          <a:prstGeom prst="rect">
            <a:avLst/>
          </a:prstGeom>
          <a:noFill/>
          <a:ln w="38100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76200">
                <a:solidFill>
                  <a:srgbClr val="0000FF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LOCATION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41000" y="433387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Arena Stage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1101 6</a:t>
            </a:r>
            <a:r>
              <a:rPr lang="en-US" sz="2400" baseline="3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Street SW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Washington, DC  20024</a:t>
            </a:r>
            <a:endParaRPr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>
            <a:stCxn id="24" idx="4"/>
            <a:endCxn id="23" idx="4"/>
          </p:cNvCxnSpPr>
          <p:nvPr/>
        </p:nvCxnSpPr>
        <p:spPr>
          <a:xfrm rot="16200000" flipH="1" flipV="1">
            <a:off x="20857719" y="2412104"/>
            <a:ext cx="825890" cy="2173104"/>
          </a:xfrm>
          <a:prstGeom prst="line">
            <a:avLst/>
          </a:prstGeom>
          <a:ln w="19050">
            <a:solidFill>
              <a:srgbClr val="CC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3" idx="0"/>
          </p:cNvCxnSpPr>
          <p:nvPr/>
        </p:nvCxnSpPr>
        <p:spPr>
          <a:xfrm rot="5400000">
            <a:off x="21013488" y="4367741"/>
            <a:ext cx="2609851" cy="503768"/>
          </a:xfrm>
          <a:prstGeom prst="line">
            <a:avLst/>
          </a:prstGeom>
          <a:ln w="19050">
            <a:solidFill>
              <a:srgbClr val="CC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460200" y="12264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Washington National Mall</a:t>
            </a:r>
            <a:endParaRPr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OVERVIEW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Owner:</a:t>
            </a:r>
          </a:p>
          <a:p>
            <a:pPr lvl="2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Washington Drama Society (Arena Stage)</a:t>
            </a:r>
          </a:p>
          <a:p>
            <a:pPr lvl="2"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Occupancy Type: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Performing Arts Center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Size: </a:t>
            </a:r>
          </a:p>
          <a:p>
            <a:pPr lvl="1"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200,000 SF 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Cost: 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$125 million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Construction Dates: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January 2008 – June 2010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Companies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Material Provider / Installer</a:t>
            </a:r>
            <a:endParaRPr lang="en-US" sz="2400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3 companies within close proximity to Arena Stage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/>
          <a:srcRect l="19676" t="32929" r="28574" b="20453"/>
          <a:stretch>
            <a:fillRect/>
          </a:stretch>
        </p:blipFill>
        <p:spPr bwMode="auto">
          <a:xfrm>
            <a:off x="19126200" y="522706"/>
            <a:ext cx="7391400" cy="519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0023412" y="2667000"/>
          <a:ext cx="7523797" cy="2388997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797560"/>
                <a:gridCol w="2368232"/>
                <a:gridCol w="1597660"/>
                <a:gridCol w="759460"/>
                <a:gridCol w="20008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Label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Company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City</a:t>
                      </a: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State</a:t>
                      </a: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Distance from Arena Stage</a:t>
                      </a:r>
                      <a:endParaRPr lang="en-US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Ward Boland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Hagerstown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74 miles</a:t>
                      </a:r>
                      <a:endParaRPr lang="en-US" sz="18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Arena Stage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Washington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DC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C.G. Wood Company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Beltsville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19 miles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Ward Boland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Owings Mills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MD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52 miles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8" name="Picture 37"/>
          <p:cNvPicPr/>
          <p:nvPr/>
        </p:nvPicPr>
        <p:blipFill>
          <a:blip r:embed="rId10"/>
          <a:srcRect l="13590" t="19711" r="82485" b="74770"/>
          <a:stretch>
            <a:fillRect/>
          </a:stretch>
        </p:blipFill>
        <p:spPr bwMode="auto">
          <a:xfrm>
            <a:off x="10210800" y="3303527"/>
            <a:ext cx="381000" cy="4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/>
          <p:nvPr/>
        </p:nvPicPr>
        <p:blipFill>
          <a:blip r:embed="rId10"/>
          <a:srcRect l="53830" t="89356" r="42270" b="5124"/>
          <a:stretch>
            <a:fillRect/>
          </a:stretch>
        </p:blipFill>
        <p:spPr bwMode="auto">
          <a:xfrm>
            <a:off x="10210800" y="3733800"/>
            <a:ext cx="381000" cy="43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/>
          <p:nvPr/>
        </p:nvPicPr>
        <p:blipFill>
          <a:blip r:embed="rId10"/>
          <a:srcRect l="60358" t="75123" r="35813" b="19588"/>
          <a:stretch>
            <a:fillRect/>
          </a:stretch>
        </p:blipFill>
        <p:spPr bwMode="auto">
          <a:xfrm>
            <a:off x="10210800" y="4171150"/>
            <a:ext cx="395288" cy="4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/>
          <p:nvPr/>
        </p:nvPicPr>
        <p:blipFill>
          <a:blip r:embed="rId10"/>
          <a:srcRect l="67592" t="40207" r="28638" b="54777"/>
          <a:stretch>
            <a:fillRect/>
          </a:stretch>
        </p:blipFill>
        <p:spPr bwMode="auto">
          <a:xfrm>
            <a:off x="10210800" y="4594860"/>
            <a:ext cx="390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New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99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Sheet Metal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Installation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77600" y="2042160"/>
          <a:ext cx="4823333" cy="701040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1507172"/>
                <a:gridCol w="1162876"/>
                <a:gridCol w="21532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Man Hours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Week(s)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Crew Size (men)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363200" y="3657600"/>
          <a:ext cx="6839077" cy="175260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1507934"/>
                <a:gridCol w="2575560"/>
                <a:gridCol w="1332548"/>
                <a:gridCol w="14230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Unit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Multiplier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Expanded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$28/LF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186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LF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$5,210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Labor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$57.68/hr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(budgeted labor rate)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160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hrs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$9,230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 (to engineer, furnish, and install)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$14,440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New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99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Sheet Metal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Installation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77600" y="2042160"/>
          <a:ext cx="4823333" cy="701040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1507172"/>
                <a:gridCol w="1162876"/>
                <a:gridCol w="21532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Man Hours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Week(s)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Crew Size (men)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0363200" y="3657600"/>
          <a:ext cx="6839077" cy="175260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1507934"/>
                <a:gridCol w="2575560"/>
                <a:gridCol w="1332548"/>
                <a:gridCol w="14230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Unit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Multiplier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Expanded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$28/LF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186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LF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$5,210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Labor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$57.68/hr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(budgeted labor rate)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160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hrs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$9,230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Cost (to engineer, furnish, and install)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$14,440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New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99FF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Fabric Duct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Installation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475067" y="2042160"/>
          <a:ext cx="4823333" cy="701040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1507172"/>
                <a:gridCol w="1162876"/>
                <a:gridCol w="21532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Man Hours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Day(s</a:t>
                      </a:r>
                      <a:r>
                        <a:rPr lang="en-US" sz="2000" dirty="0"/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Crew Size (men)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8897600" y="3135945"/>
          <a:ext cx="7945338" cy="280416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1110298"/>
                <a:gridCol w="2575560"/>
                <a:gridCol w="3276182"/>
                <a:gridCol w="98329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Item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Duct and Fittings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$6,095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Knee Braces and Bar Joist Angle Irons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$250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Freight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$175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Labor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</a:p>
                  </a:txBody>
                  <a:tcPr marL="68580" marR="68580" marT="0" marB="0"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Multiplier</a:t>
                      </a:r>
                    </a:p>
                  </a:txBody>
                  <a:tcPr marL="68580" marR="68580" marT="0" marB="0"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$72.50/hr </a:t>
                      </a:r>
                      <a:br>
                        <a:rPr lang="en-US" sz="200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(budgeted labor rate)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12.5 hrs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$907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 Cost (to engineer, furnish, and install)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49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$7,427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Comparison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sz="2400" spc="300" dirty="0" smtClean="0">
              <a:solidFill>
                <a:srgbClr val="FF6600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accent1"/>
                </a:solidFill>
                <a:cs typeface="Arial" pitchFamily="34" charset="0"/>
              </a:rPr>
              <a:t>54% cost reduction.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New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Design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2000" b="1" spc="3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33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Combined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Installation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spc="300" dirty="0" smtClean="0">
              <a:solidFill>
                <a:srgbClr val="CCCC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CCCC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Cost</a:t>
            </a: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829800" y="3733800"/>
          <a:ext cx="7704900" cy="175260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5416042"/>
                <a:gridCol w="1164273"/>
                <a:gridCol w="11245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Material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Labor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Sheet Metal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$5,210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$9,230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DuctSox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$6,520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$907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Combined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$11,730</a:t>
                      </a:r>
                      <a:endParaRPr lang="en-US" sz="200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$10,137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 Cost (to engineer, furnish, and install)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$21,867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0591800" y="1981200"/>
          <a:ext cx="6422581" cy="1051560"/>
        </p:xfrm>
        <a:graphic>
          <a:graphicData uri="http://schemas.openxmlformats.org/drawingml/2006/table">
            <a:tbl>
              <a:tblPr firstRow="1">
                <a:tableStyleId>{125E5076-3810-47DD-B79F-674D7AD40C01}</a:tableStyleId>
              </a:tblPr>
              <a:tblGrid>
                <a:gridCol w="1561148"/>
                <a:gridCol w="1519872"/>
                <a:gridCol w="1175576"/>
                <a:gridCol w="216598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Man Hours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Week(s)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Crew Size (men)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Sheet Metal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DuctSox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12.5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8699226" y="2133600"/>
          <a:ext cx="8351774" cy="2133600"/>
        </p:xfrm>
        <a:graphic>
          <a:graphicData uri="http://schemas.openxmlformats.org/drawingml/2006/table">
            <a:tbl>
              <a:tblPr firstRow="1" lastRow="1">
                <a:tableStyleId>{125E5076-3810-47DD-B79F-674D7AD40C01}</a:tableStyleId>
              </a:tblPr>
              <a:tblGrid>
                <a:gridCol w="929513"/>
                <a:gridCol w="1147000"/>
                <a:gridCol w="926275"/>
                <a:gridCol w="1124585"/>
                <a:gridCol w="1083818"/>
                <a:gridCol w="1147000"/>
                <a:gridCol w="520700"/>
                <a:gridCol w="348298"/>
                <a:gridCol w="1124585"/>
              </a:tblGrid>
              <a:tr h="3810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99CC00"/>
                          </a:solidFill>
                        </a:rPr>
                        <a:t>Original </a:t>
                      </a:r>
                      <a:r>
                        <a:rPr lang="en-US" sz="2000" dirty="0">
                          <a:solidFill>
                            <a:srgbClr val="99CC00"/>
                          </a:solidFill>
                        </a:rPr>
                        <a:t>Sheet Metal Design</a:t>
                      </a:r>
                      <a:endParaRPr lang="en-US" sz="2000" dirty="0">
                        <a:solidFill>
                          <a:srgbClr val="99CC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C99FF"/>
                          </a:solidFill>
                        </a:rPr>
                        <a:t>New Design with </a:t>
                      </a:r>
                      <a:r>
                        <a:rPr lang="en-US" sz="2000" dirty="0" err="1">
                          <a:solidFill>
                            <a:srgbClr val="CC99FF"/>
                          </a:solidFill>
                        </a:rPr>
                        <a:t>DuctSox</a:t>
                      </a:r>
                      <a:endParaRPr lang="en-US" sz="2000" dirty="0">
                        <a:solidFill>
                          <a:srgbClr val="CC99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Cost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Cost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Man Hours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Week(s)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Crew Size (men)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Man Hours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Week(s)</a:t>
                      </a:r>
                      <a:endParaRPr lang="en-US" sz="20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Crew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Sizes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(men)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$47,990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172.5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$21,867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en-US" sz="3600" b="1" spc="-100" dirty="0" smtClean="0">
                <a:solidFill>
                  <a:schemeClr val="accent1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NALYSIS III: 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Recommendation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Absolutely!  A</a:t>
            </a: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ll objectives were fully achieved.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Closer air distribution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Easier installation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Installation 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1 week (67% reduction)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$21,867 (54% savings)</a:t>
            </a:r>
          </a:p>
          <a:p>
            <a:pPr lvl="1" fontAlgn="auto">
              <a:spcAft>
                <a:spcPts val="0"/>
              </a:spcAft>
              <a:buClr>
                <a:srgbClr val="CCCC00"/>
              </a:buClr>
              <a:buFont typeface="Arial" pitchFamily="34" charset="0"/>
              <a:buChar char="■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pc="300" dirty="0" smtClean="0">
              <a:solidFill>
                <a:srgbClr val="FF6600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CONCLUSIONS</a:t>
            </a:r>
            <a:r>
              <a:rPr lang="en-US" sz="3600" b="1" spc="-10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Analysis I:</a:t>
            </a:r>
            <a:r>
              <a:rPr lang="en-US" sz="24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 Redesign of the Curtain Wall System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Glazing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Saved $1,120,000 (32%)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Saved 66.5 days (50%)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Analysis II: </a:t>
            </a:r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Application of Photovoltaic Panels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 kW BIPV Array (Parking lighting)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Material Cost: $40,409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51 year payback period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$15,000 rebate incentive (32 year payback)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Analysis III: </a:t>
            </a:r>
            <a:r>
              <a:rPr lang="en-US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Redesign of the Fichandler Stage Air Distribution System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Saved $26,123 (54%)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Saved 10 days (67%)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lunarsurf.com/~eyenot/teethpoppingtheory/checkmark-black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16400" y="1143000"/>
            <a:ext cx="1066800" cy="1066801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16916400" y="2667000"/>
            <a:ext cx="1047750" cy="1066800"/>
            <a:chOff x="19202400" y="1752600"/>
            <a:chExt cx="1143000" cy="1143000"/>
          </a:xfrm>
        </p:grpSpPr>
        <p:sp>
          <p:nvSpPr>
            <p:cNvPr id="22" name="Rectangle 21"/>
            <p:cNvSpPr/>
            <p:nvPr/>
          </p:nvSpPr>
          <p:spPr>
            <a:xfrm>
              <a:off x="19202400" y="1752600"/>
              <a:ext cx="1143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smtClean="0">
                  <a:solidFill>
                    <a:sysClr val="windowText" lastClr="000000"/>
                  </a:solidFill>
                </a:rPr>
                <a:t>?</a:t>
              </a:r>
              <a:endParaRPr lang="en-US" sz="80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316700" y="1866900"/>
              <a:ext cx="914400" cy="9144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http://www.lunarsurf.com/~eyenot/teethpoppingtheory/checkmark-black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16400" y="4495800"/>
            <a:ext cx="1066800" cy="1066801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704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ACKNOWLEDGEMENTS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287000" y="914400"/>
            <a:ext cx="8153400" cy="5124450"/>
          </a:xfrm>
          <a:prstGeom prst="rect">
            <a:avLst/>
          </a:prstGeom>
        </p:spPr>
        <p:txBody>
          <a:bodyPr numCol="2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strike="noStrike" kern="1200" cap="none" spc="-10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Penn</a:t>
            </a:r>
            <a:r>
              <a:rPr kumimoji="0" lang="en-US" sz="2000" i="0" strike="noStrike" kern="1200" cap="none" spc="-1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State Faculty: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Dr. John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Messner</a:t>
            </a: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Dr. David Riley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Dr.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Chimay</a:t>
            </a: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Anumba</a:t>
            </a: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ISEC Inc: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Michael </a:t>
            </a:r>
            <a:r>
              <a:rPr kumimoji="0" lang="en-US" sz="2000" i="0" u="none" strike="noStrike" kern="1200" cap="none" spc="-10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Vergari</a:t>
            </a: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Matthew Moore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Clark Construction Group, LLC: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Anna </a:t>
            </a:r>
            <a:r>
              <a:rPr kumimoji="0" lang="en-US" sz="2000" i="0" u="none" strike="noStrike" kern="1200" cap="none" spc="-10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Samaha</a:t>
            </a: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Mary Thomas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Matt Galbraith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strike="noStrike" kern="1200" cap="none" spc="-1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Arena Stage: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Angie Moy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strike="noStrike" kern="1200" cap="none" spc="-1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Bing Thom Architects: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James Brown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Derek Kaplan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Rosalynn Chung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Southland Industries: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Jessica Baker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Shawn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Cingle</a:t>
            </a: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err="1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StructureCraft</a:t>
            </a: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 Builders Inc: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Brian </a:t>
            </a:r>
            <a:r>
              <a:rPr kumimoji="0" lang="en-US" sz="2000" i="0" u="none" strike="noStrike" kern="1200" cap="none" spc="-10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Woudstra</a:t>
            </a: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My Family &amp; Scott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My Penn State AE Friends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704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en-US" sz="3600" b="1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ACKNOWLEDGEMENTS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spc="-100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Questions?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87000" y="914400"/>
            <a:ext cx="8153400" cy="5124450"/>
          </a:xfrm>
          <a:prstGeom prst="rect">
            <a:avLst/>
          </a:prstGeom>
        </p:spPr>
        <p:txBody>
          <a:bodyPr numCol="2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strike="noStrike" kern="1200" cap="none" spc="-100" normalizeH="0" baseline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Penn</a:t>
            </a:r>
            <a:r>
              <a:rPr kumimoji="0" lang="en-US" sz="2000" i="0" strike="noStrike" kern="1200" cap="none" spc="-1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State Faculty: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Dr. John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Messner</a:t>
            </a: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Dr. David Riley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Dr.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Chimay</a:t>
            </a: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Anumba</a:t>
            </a: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ISEC Inc: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Michael </a:t>
            </a:r>
            <a:r>
              <a:rPr kumimoji="0" lang="en-US" sz="2000" i="0" u="none" strike="noStrike" kern="1200" cap="none" spc="-10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Vergari</a:t>
            </a: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Matthew Moore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Clark Construction Group, LLC: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Anna </a:t>
            </a:r>
            <a:r>
              <a:rPr kumimoji="0" lang="en-US" sz="2000" i="0" u="none" strike="noStrike" kern="1200" cap="none" spc="-10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Samaha</a:t>
            </a: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Mary Thomas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Matt Galbraith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strike="noStrike" kern="1200" cap="none" spc="-1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Arena Stage: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Angie Moy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strike="noStrike" kern="1200" cap="none" spc="-1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Bing Thom Architects: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James Brown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Derek Kaplan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Rosalynn Chung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Southland Industries: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Jessica Baker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Shawn </a:t>
            </a:r>
            <a:r>
              <a:rPr lang="en-US" sz="2000" spc="-100" dirty="0" err="1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Cingle</a:t>
            </a: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err="1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StructureCraft</a:t>
            </a:r>
            <a:r>
              <a:rPr lang="en-US" sz="2000" spc="-100" dirty="0" smtClean="0">
                <a:solidFill>
                  <a:srgbClr val="CCCC00"/>
                </a:solidFill>
                <a:latin typeface="Arial" pitchFamily="34" charset="0"/>
                <a:ea typeface="+mj-ea"/>
                <a:cs typeface="Arial" pitchFamily="34" charset="0"/>
              </a:rPr>
              <a:t> Builders Inc: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Brian </a:t>
            </a:r>
            <a:r>
              <a:rPr kumimoji="0" lang="en-US" sz="2000" i="0" u="none" strike="noStrike" kern="1200" cap="none" spc="-10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Woudstra</a:t>
            </a: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My Family &amp; Scott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-10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My Penn State AE Friends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spc="-100" dirty="0" smtClean="0"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-10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24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5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9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0" name="Picture 29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1" name="Picture 30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2" name="Picture 31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3" name="Picture 32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35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 II: PV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Panels</a:t>
            </a:r>
            <a:r>
              <a:rPr lang="en-US" sz="3600" b="1" spc="-10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Information</a:t>
            </a:r>
            <a:endParaRPr lang="en-US" sz="2400" dirty="0" smtClean="0">
              <a:solidFill>
                <a:srgbClr val="CCCC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Sun path study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Shadow analysis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Parking garage lighting load = 6kW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BIPV – </a:t>
            </a:r>
            <a:r>
              <a:rPr lang="en-US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-Solar 144 Watt Solar Laminate Module (PVL-144)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Roof: Hot asphalt and TPO sheet membrane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Inverter – </a:t>
            </a:r>
            <a:r>
              <a:rPr lang="en-US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Fronius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IG Plus 6.0-1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EDSGN 498A</a:t>
            </a:r>
            <a:endParaRPr lang="en-US" sz="2400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Array to Inverter Matching Program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 strings, 9 modules in series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45 modules total (23.25 ft</a:t>
            </a:r>
            <a:r>
              <a:rPr lang="en-US" sz="2000" baseline="30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93% Inverter max output</a:t>
            </a:r>
          </a:p>
          <a:p>
            <a:pPr>
              <a:defRPr/>
            </a:pPr>
            <a:endParaRPr lang="en-US" sz="2400" spc="3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ANALYSIS II: PV Panels</a:t>
            </a:r>
            <a:r>
              <a:rPr lang="en-US" sz="3600" b="1" spc="-100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Modules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$800 per module (Advanced Green Technologies Rep)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$36,000 total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Inverter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$4,409 (Online quote)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PV Watts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Electricity cost  = $0.08/kWh (*no inflation)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51 year payback period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Incentives (DDOE REIP)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Eligible for $15,000 rebate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 year payback period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*No tax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*Not taken into consideration</a:t>
            </a:r>
          </a:p>
        </p:txBody>
      </p:sp>
      <p:pic>
        <p:nvPicPr>
          <p:cNvPr id="38" name="Picture 37"/>
          <p:cNvPicPr/>
          <p:nvPr/>
        </p:nvPicPr>
        <p:blipFill>
          <a:blip r:embed="rId10"/>
          <a:srcRect l="26686" t="7534" r="28886" b="3767"/>
          <a:stretch>
            <a:fillRect/>
          </a:stretch>
        </p:blipFill>
        <p:spPr bwMode="auto">
          <a:xfrm>
            <a:off x="15011400" y="3200400"/>
            <a:ext cx="1607869" cy="24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/>
          <p:nvPr/>
        </p:nvPicPr>
        <p:blipFill>
          <a:blip r:embed="rId11"/>
          <a:srcRect l="52892" t="55971" r="24321" b="12723"/>
          <a:stretch>
            <a:fillRect/>
          </a:stretch>
        </p:blipFill>
        <p:spPr bwMode="auto">
          <a:xfrm>
            <a:off x="24732219" y="2422566"/>
            <a:ext cx="2013981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36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7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8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9" name="Picture 38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0" name="Picture 39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1" name="Picture 40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2" name="Picture 41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4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ARENA STAGE &amp; THE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AWI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spc="-100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spc="300" noProof="0" dirty="0" smtClean="0">
                <a:solidFill>
                  <a:srgbClr val="FF6600"/>
                </a:solidFill>
                <a:ea typeface="+mj-ea"/>
                <a:cs typeface="Arial" pitchFamily="34" charset="0"/>
              </a:rPr>
              <a:t>Arena Stage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noProof="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Not-for-profit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Largest producing</a:t>
            </a:r>
            <a:r>
              <a:rPr kumimoji="0" lang="en-US" sz="20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 theater in North America (American plays)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First regional theater to: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Transfer production to Broadway 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Receive Tony Award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District of Columbia Inventory of Historic Sites</a:t>
            </a:r>
          </a:p>
          <a:p>
            <a:pPr>
              <a:spcBef>
                <a:spcPct val="0"/>
              </a:spcBef>
              <a:defRPr/>
            </a:pPr>
            <a:endParaRPr lang="en-US" sz="2000" spc="-100" dirty="0" smtClean="0">
              <a:solidFill>
                <a:schemeClr val="accent1"/>
              </a:solidFill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sz="2400" i="0" u="none" strike="noStrike" kern="1200" cap="none" spc="300" normalizeH="0" noProof="0" dirty="0" smtClean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ea typeface="+mj-ea"/>
                <a:cs typeface="Arial" pitchFamily="34" charset="0"/>
              </a:rPr>
              <a:t>Anacostia Waterfront Initiative (AWI)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000" i="0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Ma</a:t>
            </a:r>
            <a:r>
              <a:rPr kumimoji="0" lang="en-US" sz="20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itchFamily="34" charset="0"/>
              </a:rPr>
              <a:t>ke Southwest DC a more alluring section of the city and join the ranks as a leading attraction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City’s #1 economic priority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noProof="0" dirty="0" smtClean="0">
                <a:solidFill>
                  <a:schemeClr val="accent1"/>
                </a:solidFill>
                <a:ea typeface="+mj-ea"/>
                <a:cs typeface="Arial" pitchFamily="34" charset="0"/>
              </a:rPr>
              <a:t>Hope to have a contagious effect on other markets</a:t>
            </a:r>
          </a:p>
          <a:p>
            <a:pPr>
              <a:spcBef>
                <a:spcPct val="0"/>
              </a:spcBef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spc="-1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-10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92900" y="762000"/>
            <a:ext cx="6972300" cy="451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31600" y="411480"/>
            <a:ext cx="1915886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9354800" y="5257800"/>
            <a:ext cx="701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dist"/>
            <a:r>
              <a:rPr lang="en-US" sz="2000" spc="-100" dirty="0" smtClean="0">
                <a:solidFill>
                  <a:srgbClr val="CCCC00"/>
                </a:solidFill>
                <a:cs typeface="Arial" pitchFamily="34" charset="0"/>
              </a:rPr>
              <a:t>Restore</a:t>
            </a:r>
            <a:r>
              <a:rPr lang="en-US" sz="2000" spc="-100" dirty="0" smtClean="0">
                <a:solidFill>
                  <a:schemeClr val="accent1"/>
                </a:solidFill>
                <a:cs typeface="Arial" pitchFamily="34" charset="0"/>
              </a:rPr>
              <a:t> • </a:t>
            </a:r>
            <a:r>
              <a:rPr lang="en-US" sz="2000" spc="-100" dirty="0" smtClean="0">
                <a:solidFill>
                  <a:srgbClr val="99CC00"/>
                </a:solidFill>
                <a:cs typeface="Arial" pitchFamily="34" charset="0"/>
              </a:rPr>
              <a:t>Connect</a:t>
            </a:r>
            <a:r>
              <a:rPr lang="en-US" sz="2000" spc="-100" dirty="0" smtClean="0">
                <a:solidFill>
                  <a:schemeClr val="accent1"/>
                </a:solidFill>
                <a:cs typeface="Arial" pitchFamily="34" charset="0"/>
              </a:rPr>
              <a:t> • </a:t>
            </a:r>
            <a:r>
              <a:rPr lang="en-US" sz="2000" spc="-100" dirty="0" smtClean="0">
                <a:solidFill>
                  <a:srgbClr val="0099FF"/>
                </a:solidFill>
                <a:cs typeface="Arial" pitchFamily="34" charset="0"/>
              </a:rPr>
              <a:t>Play</a:t>
            </a:r>
            <a:r>
              <a:rPr lang="en-US" sz="2000" spc="-100" dirty="0" smtClean="0">
                <a:solidFill>
                  <a:schemeClr val="accent1"/>
                </a:solidFill>
                <a:cs typeface="Arial" pitchFamily="34" charset="0"/>
              </a:rPr>
              <a:t> • </a:t>
            </a:r>
            <a:r>
              <a:rPr lang="en-US" sz="2000" spc="-100" dirty="0" smtClean="0">
                <a:solidFill>
                  <a:srgbClr val="FF6600"/>
                </a:solidFill>
                <a:cs typeface="Arial" pitchFamily="34" charset="0"/>
              </a:rPr>
              <a:t>Celebrate</a:t>
            </a:r>
            <a:r>
              <a:rPr lang="en-US" sz="2000" spc="-100" dirty="0" smtClean="0">
                <a:solidFill>
                  <a:schemeClr val="accent1"/>
                </a:solidFill>
                <a:cs typeface="Arial" pitchFamily="34" charset="0"/>
              </a:rPr>
              <a:t> • </a:t>
            </a:r>
            <a:r>
              <a:rPr lang="en-US" sz="2000" spc="-100" dirty="0" smtClean="0">
                <a:solidFill>
                  <a:srgbClr val="FF3300"/>
                </a:solidFill>
                <a:cs typeface="Arial" pitchFamily="34" charset="0"/>
              </a:rPr>
              <a:t>Live</a:t>
            </a:r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20221578" y="1371600"/>
            <a:ext cx="4314823" cy="18764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14269571" y="2819400"/>
            <a:ext cx="3180229" cy="3352800"/>
            <a:chOff x="14550279" y="2819400"/>
            <a:chExt cx="3180229" cy="3352800"/>
          </a:xfrm>
        </p:grpSpPr>
        <p:pic>
          <p:nvPicPr>
            <p:cNvPr id="31" name="Picture 30" descr="Black Back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0279" y="2819400"/>
              <a:ext cx="3180229" cy="3352800"/>
            </a:xfrm>
            <a:prstGeom prst="rect">
              <a:avLst/>
            </a:prstGeom>
          </p:spPr>
        </p:pic>
        <p:grpSp>
          <p:nvGrpSpPr>
            <p:cNvPr id="4" name="Group 29"/>
            <p:cNvGrpSpPr/>
            <p:nvPr/>
          </p:nvGrpSpPr>
          <p:grpSpPr>
            <a:xfrm>
              <a:off x="15557500" y="3090446"/>
              <a:ext cx="2120900" cy="2319754"/>
              <a:chOff x="24701500" y="3090446"/>
              <a:chExt cx="2120900" cy="23197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701500" y="3865146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Kreeger</a:t>
                </a:r>
                <a:endPara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831800" y="388620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Cradle</a:t>
                </a:r>
                <a:endPara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425400" y="5071646"/>
                <a:ext cx="1295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Fichandler</a:t>
                </a:r>
                <a:endPara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4765000" y="3090446"/>
                <a:ext cx="1752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Back of House</a:t>
                </a:r>
                <a:endPara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36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7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8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9" name="Picture 38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0" name="Picture 39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1" name="Picture 40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2" name="Picture 41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4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SCOPE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Renovation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Fichandler Theater   (c. 1960)</a:t>
            </a:r>
          </a:p>
          <a:p>
            <a:pPr lvl="1">
              <a:defRPr/>
            </a:pPr>
            <a:r>
              <a:rPr lang="en-US" sz="2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Kreeger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Theater	      (c. 1971)</a:t>
            </a:r>
          </a:p>
          <a:p>
            <a:pPr lvl="1"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Expansion</a:t>
            </a:r>
          </a:p>
          <a:p>
            <a:pPr lvl="1">
              <a:spcBef>
                <a:spcPts val="0"/>
              </a:spcBef>
              <a:buClr>
                <a:srgbClr val="FF3300"/>
              </a:buClr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Cradle Theatre</a:t>
            </a:r>
          </a:p>
          <a:p>
            <a:pPr lvl="1">
              <a:spcBef>
                <a:spcPts val="0"/>
              </a:spcBef>
              <a:buClr>
                <a:srgbClr val="FF3300"/>
              </a:buClr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Back of House</a:t>
            </a:r>
          </a:p>
          <a:p>
            <a:pPr lvl="1">
              <a:spcBef>
                <a:spcPts val="0"/>
              </a:spcBef>
              <a:buClr>
                <a:srgbClr val="FF3300"/>
              </a:buClr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Parking Garage </a:t>
            </a:r>
          </a:p>
          <a:p>
            <a:pPr lvl="1">
              <a:spcBef>
                <a:spcPts val="0"/>
              </a:spcBef>
              <a:buClr>
                <a:srgbClr val="FF3300"/>
              </a:buClr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(1 story below grade)</a:t>
            </a:r>
          </a:p>
          <a:p>
            <a:pPr lvl="1">
              <a:spcBef>
                <a:spcPts val="0"/>
              </a:spcBef>
              <a:buClr>
                <a:srgbClr val="FF3300"/>
              </a:buClr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Lobby space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 descr="Current Arena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5600" y="990600"/>
            <a:ext cx="3124200" cy="1767081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11"/>
          <a:srcRect l="7771" t="19371" r="7771"/>
          <a:stretch>
            <a:fillRect/>
          </a:stretch>
        </p:blipFill>
        <p:spPr bwMode="auto">
          <a:xfrm>
            <a:off x="19088100" y="389502"/>
            <a:ext cx="7543800" cy="54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21031200" y="1447800"/>
            <a:ext cx="3810000" cy="2209800"/>
            <a:chOff x="21031200" y="1447800"/>
            <a:chExt cx="3810000" cy="2209800"/>
          </a:xfrm>
        </p:grpSpPr>
        <p:sp>
          <p:nvSpPr>
            <p:cNvPr id="57" name="TextBox 56"/>
            <p:cNvSpPr txBox="1"/>
            <p:nvPr/>
          </p:nvSpPr>
          <p:spPr>
            <a:xfrm>
              <a:off x="22098000" y="175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Kreeger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698200" y="2362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Cradle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031200" y="32882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Fichandler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98200" y="1447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Back of </a:t>
              </a:r>
              <a:b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House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36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7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8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9" name="Picture 38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0" name="Picture 39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1" name="Picture 40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2" name="Picture 41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4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TEAM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7" name="Diagram 56"/>
          <p:cNvGraphicFramePr/>
          <p:nvPr/>
        </p:nvGraphicFramePr>
        <p:xfrm>
          <a:off x="9144000" y="9144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36" name="Cradle Top" descr="Model.bmp"/>
            <p:cNvPicPr>
              <a:picLocks noChangeAspect="1"/>
            </p:cNvPicPr>
            <p:nvPr/>
          </p:nvPicPr>
          <p:blipFill>
            <a:blip r:embed="rId3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7" name="House Set" descr="Cradle Stage.jpg"/>
            <p:cNvPicPr>
              <a:picLocks noChangeAspect="1"/>
            </p:cNvPicPr>
            <p:nvPr/>
          </p:nvPicPr>
          <p:blipFill>
            <a:blip r:embed="rId4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8" name="Portal Man" descr="AfAm Portal.jpg"/>
            <p:cNvPicPr>
              <a:picLocks noChangeAspect="1"/>
            </p:cNvPicPr>
            <p:nvPr/>
          </p:nvPicPr>
          <p:blipFill>
            <a:blip r:embed="rId5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39" name="Picture 38" descr="Crowd in the Lobby.jpg"/>
            <p:cNvPicPr>
              <a:picLocks noChangeAspect="1"/>
            </p:cNvPicPr>
            <p:nvPr/>
          </p:nvPicPr>
          <p:blipFill>
            <a:blip r:embed="rId6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0" name="Picture 39" descr="Cradle - Stage.bmp"/>
            <p:cNvPicPr>
              <a:picLocks noChangeAspect="1"/>
            </p:cNvPicPr>
            <p:nvPr/>
          </p:nvPicPr>
          <p:blipFill>
            <a:blip r:embed="rId7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1" name="Picture 40" descr="Current Arena.bmp"/>
            <p:cNvPicPr>
              <a:picLocks noChangeAspect="1"/>
            </p:cNvPicPr>
            <p:nvPr/>
          </p:nvPicPr>
          <p:blipFill>
            <a:blip r:embed="rId8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42" name="Picture 41" descr="Main Ave View at Night.bmp"/>
            <p:cNvPicPr>
              <a:picLocks noChangeAspect="1"/>
            </p:cNvPicPr>
            <p:nvPr/>
          </p:nvPicPr>
          <p:blipFill>
            <a:blip r:embed="rId9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4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TEAM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b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592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PRIORITIES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spc="-100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“The Next Stage Campaign”</a:t>
            </a:r>
          </a:p>
          <a:p>
            <a:pPr lvl="1">
              <a:spcBef>
                <a:spcPct val="0"/>
              </a:spcBef>
              <a:defRPr/>
            </a:pPr>
            <a:r>
              <a:rPr kumimoji="0" lang="en-US" sz="3200" i="0" u="none" strike="noStrike" kern="1200" cap="none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</a:t>
            </a: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Cost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Funded by Donations</a:t>
            </a:r>
            <a:endParaRPr kumimoji="0" lang="en-US" sz="2400" i="0" u="none" strike="noStrike" kern="1200" cap="none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kumimoji="0" lang="en-US" sz="3200" i="0" u="none" strike="noStrike" kern="1200" cap="none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*</a:t>
            </a:r>
            <a:r>
              <a:rPr kumimoji="0" lang="en-US" sz="2400" i="0" u="none" strike="noStrike" kern="1200" cap="none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Schedule</a:t>
            </a:r>
            <a:r>
              <a:rPr kumimoji="0" lang="en-US" sz="24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Grand Opening : 2010-2011 season </a:t>
            </a:r>
            <a:endParaRPr kumimoji="0" lang="en-US" sz="2400" i="0" u="none" strike="noStrike" kern="1200" cap="none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baseline="0" dirty="0" smtClean="0">
              <a:solidFill>
                <a:schemeClr val="accent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*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Quality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High-end, sophisticated new building</a:t>
            </a:r>
            <a:endParaRPr kumimoji="0" lang="en-US" sz="3600" i="0" u="none" strike="noStrike" kern="1200" cap="none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9144000" y="9144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9525" y="4953000"/>
            <a:ext cx="9134475" cy="670560"/>
            <a:chOff x="0" y="5257800"/>
            <a:chExt cx="9134475" cy="670560"/>
          </a:xfrm>
        </p:grpSpPr>
        <p:pic>
          <p:nvPicPr>
            <p:cNvPr id="9" name="Cradle Top" descr="Model.bmp"/>
            <p:cNvPicPr>
              <a:picLocks noChangeAspect="1"/>
            </p:cNvPicPr>
            <p:nvPr/>
          </p:nvPicPr>
          <p:blipFill>
            <a:blip r:embed="rId2"/>
            <a:srcRect l="813"/>
            <a:stretch>
              <a:fillRect/>
            </a:stretch>
          </p:blipFill>
          <p:spPr>
            <a:xfrm>
              <a:off x="1165860" y="5257800"/>
              <a:ext cx="1554480" cy="670559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2" name="House Set" descr="Cradle Stage.jpg"/>
            <p:cNvPicPr>
              <a:picLocks noChangeAspect="1"/>
            </p:cNvPicPr>
            <p:nvPr/>
          </p:nvPicPr>
          <p:blipFill>
            <a:blip r:embed="rId3"/>
            <a:srcRect l="21644" t="29800" r="57" b="18000"/>
            <a:stretch>
              <a:fillRect/>
            </a:stretch>
          </p:blipFill>
          <p:spPr>
            <a:xfrm>
              <a:off x="0" y="5257800"/>
              <a:ext cx="1165860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6" name="Portal Man" descr="AfAm Portal.jpg"/>
            <p:cNvPicPr>
              <a:picLocks noChangeAspect="1"/>
            </p:cNvPicPr>
            <p:nvPr/>
          </p:nvPicPr>
          <p:blipFill>
            <a:blip r:embed="rId4"/>
            <a:srcRect l="18338" t="15769" r="35436" b="27692"/>
            <a:stretch>
              <a:fillRect/>
            </a:stretch>
          </p:blipFill>
          <p:spPr>
            <a:xfrm>
              <a:off x="4038600" y="5257800"/>
              <a:ext cx="1305116" cy="67056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7" name="Picture 16" descr="Crowd in the Lobby.jpg"/>
            <p:cNvPicPr>
              <a:picLocks noChangeAspect="1"/>
            </p:cNvPicPr>
            <p:nvPr/>
          </p:nvPicPr>
          <p:blipFill>
            <a:blip r:embed="rId5"/>
            <a:srcRect b="41667"/>
            <a:stretch>
              <a:fillRect/>
            </a:stretch>
          </p:blipFill>
          <p:spPr>
            <a:xfrm>
              <a:off x="5343525" y="5257800"/>
              <a:ext cx="1143000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8" name="Picture 17" descr="Cradle - Stage.bmp"/>
            <p:cNvPicPr>
              <a:picLocks noChangeAspect="1"/>
            </p:cNvPicPr>
            <p:nvPr/>
          </p:nvPicPr>
          <p:blipFill>
            <a:blip r:embed="rId6"/>
            <a:srcRect t="19981" r="669" b="18061"/>
            <a:stretch>
              <a:fillRect/>
            </a:stretch>
          </p:blipFill>
          <p:spPr>
            <a:xfrm>
              <a:off x="7719858" y="5257800"/>
              <a:ext cx="1414617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19" name="Picture 18" descr="Current Arena.bmp"/>
            <p:cNvPicPr>
              <a:picLocks noChangeAspect="1"/>
            </p:cNvPicPr>
            <p:nvPr/>
          </p:nvPicPr>
          <p:blipFill>
            <a:blip r:embed="rId7"/>
            <a:srcRect b="10389"/>
            <a:stretch>
              <a:fillRect/>
            </a:stretch>
          </p:blipFill>
          <p:spPr>
            <a:xfrm>
              <a:off x="2720340" y="5257800"/>
              <a:ext cx="1318260" cy="66816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21" name="Picture 20" descr="Main Ave View at Night.bmp"/>
            <p:cNvPicPr>
              <a:picLocks noChangeAspect="1"/>
            </p:cNvPicPr>
            <p:nvPr/>
          </p:nvPicPr>
          <p:blipFill>
            <a:blip r:embed="rId8"/>
            <a:srcRect l="15079" t="59559" r="52568" b="9034"/>
            <a:stretch>
              <a:fillRect/>
            </a:stretch>
          </p:blipFill>
          <p:spPr>
            <a:xfrm>
              <a:off x="6486525" y="5257800"/>
              <a:ext cx="1232858" cy="66675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0" y="5959476"/>
            <a:ext cx="9144000" cy="441324"/>
          </a:xfrm>
          <a:ln>
            <a:noFill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Joni Anderson</a:t>
            </a:r>
            <a:endParaRPr lang="en-US" sz="20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oter Placeholder 25"/>
          <p:cNvSpPr txBox="1">
            <a:spLocks/>
          </p:cNvSpPr>
          <p:nvPr/>
        </p:nvSpPr>
        <p:spPr>
          <a:xfrm>
            <a:off x="9144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Construction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Footer Placeholder 25"/>
          <p:cNvSpPr txBox="1">
            <a:spLocks/>
          </p:cNvSpPr>
          <p:nvPr/>
        </p:nvSpPr>
        <p:spPr>
          <a:xfrm>
            <a:off x="18288000" y="5943600"/>
            <a:ext cx="9144000" cy="441324"/>
          </a:xfrm>
          <a:prstGeom prst="rect">
            <a:avLst/>
          </a:prstGeom>
          <a:ln>
            <a:noFill/>
          </a:ln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Spring 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48800" y="133350"/>
            <a:ext cx="8534400" cy="603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ANALYSES</a:t>
            </a:r>
            <a:r>
              <a:rPr kumimoji="0" lang="en-US" sz="3600" b="1" i="0" u="none" strike="noStrike" kern="1200" cap="none" spc="-10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INTRODUCTION</a:t>
            </a:r>
            <a:r>
              <a:rPr kumimoji="0" lang="en-US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-10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Analysis I:</a:t>
            </a:r>
            <a:r>
              <a:rPr lang="en-US" sz="2400" dirty="0" smtClean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 Redesign of the Curtain Wall System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Detailed design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High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Grueling coordination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Analysis II: </a:t>
            </a:r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Application of Photovoltaic Panels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Critical Industry Issue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Improve life-cycle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Renewable energy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spc="3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Analysis III: </a:t>
            </a:r>
            <a:r>
              <a:rPr lang="en-US" sz="24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Redesign of the Fichandler Stage Air Distribution System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Limited space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Excess sheet metal duct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High-throw air delivery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134472"/>
            <a:ext cx="8534400" cy="5123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</a:t>
            </a:r>
            <a:r>
              <a:rPr kumimoji="0" lang="en-US" sz="3600" b="1" i="0" u="none" strike="noStrike" kern="1200" cap="none" spc="-15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OUTLINE</a:t>
            </a:r>
            <a:r>
              <a: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</a:t>
            </a:r>
            <a:endParaRPr kumimoji="0" lang="en-US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Project Overview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6600"/>
                </a:solidFill>
                <a:cs typeface="Arial" pitchFamily="34" charset="0"/>
              </a:rPr>
              <a:t>Introduction to Analyses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I: Redesign of the Curtain Wall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Analysis III: Redesign of the Fichandler Stage Air Distribution System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Conclusions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>
              <a:solidFill>
                <a:schemeClr val="accent1"/>
              </a:solidFill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1"/>
                </a:solidFill>
                <a:cs typeface="Arial" pitchFamily="34" charset="0"/>
              </a:rPr>
              <a:t>Question &amp; Answer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5063</Words>
  <Application>Microsoft Office PowerPoint</Application>
  <PresentationFormat>Custom</PresentationFormat>
  <Paragraphs>2629</Paragraphs>
  <Slides>48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[Arena stage]</dc:title>
  <dc:creator>jra204</dc:creator>
  <cp:lastModifiedBy>rgk5000</cp:lastModifiedBy>
  <cp:revision>187</cp:revision>
  <dcterms:created xsi:type="dcterms:W3CDTF">2008-12-05T00:09:21Z</dcterms:created>
  <dcterms:modified xsi:type="dcterms:W3CDTF">2009-04-14T00:38:45Z</dcterms:modified>
</cp:coreProperties>
</file>